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78" r:id="rId3"/>
    <p:sldId id="301" r:id="rId4"/>
    <p:sldId id="294" r:id="rId5"/>
    <p:sldId id="296" r:id="rId6"/>
    <p:sldId id="291" r:id="rId7"/>
    <p:sldId id="292" r:id="rId8"/>
    <p:sldId id="260" r:id="rId9"/>
    <p:sldId id="286" r:id="rId10"/>
    <p:sldId id="287" r:id="rId11"/>
    <p:sldId id="285" r:id="rId12"/>
    <p:sldId id="280" r:id="rId13"/>
    <p:sldId id="283" r:id="rId14"/>
    <p:sldId id="270" r:id="rId15"/>
    <p:sldId id="258" r:id="rId16"/>
    <p:sldId id="288" r:id="rId17"/>
    <p:sldId id="289" r:id="rId18"/>
    <p:sldId id="264" r:id="rId19"/>
    <p:sldId id="267" r:id="rId20"/>
    <p:sldId id="259" r:id="rId21"/>
    <p:sldId id="268" r:id="rId22"/>
    <p:sldId id="295" r:id="rId23"/>
    <p:sldId id="266" r:id="rId24"/>
    <p:sldId id="271" r:id="rId25"/>
    <p:sldId id="269" r:id="rId26"/>
  </p:sldIdLst>
  <p:sldSz cx="9144000" cy="6858000" type="screen4x3"/>
  <p:notesSz cx="9024938" cy="7086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2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94867" autoAdjust="0"/>
  </p:normalViewPr>
  <p:slideViewPr>
    <p:cSldViewPr>
      <p:cViewPr>
        <p:scale>
          <a:sx n="70" d="100"/>
          <a:sy n="70" d="100"/>
        </p:scale>
        <p:origin x="-1296"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911197" cy="353861"/>
          </a:xfrm>
          <a:prstGeom prst="rect">
            <a:avLst/>
          </a:prstGeom>
        </p:spPr>
        <p:txBody>
          <a:bodyPr vert="horz" lIns="87087" tIns="43544" rIns="87087" bIns="43544" rtlCol="0"/>
          <a:lstStyle>
            <a:lvl1pPr algn="l">
              <a:defRPr sz="1100"/>
            </a:lvl1pPr>
          </a:lstStyle>
          <a:p>
            <a:endParaRPr lang="en-US"/>
          </a:p>
        </p:txBody>
      </p:sp>
      <p:sp>
        <p:nvSpPr>
          <p:cNvPr id="3" name="Date Placeholder 2"/>
          <p:cNvSpPr>
            <a:spLocks noGrp="1"/>
          </p:cNvSpPr>
          <p:nvPr>
            <p:ph type="dt" sz="quarter" idx="1"/>
          </p:nvPr>
        </p:nvSpPr>
        <p:spPr>
          <a:xfrm>
            <a:off x="5111783" y="0"/>
            <a:ext cx="3911197" cy="353861"/>
          </a:xfrm>
          <a:prstGeom prst="rect">
            <a:avLst/>
          </a:prstGeom>
        </p:spPr>
        <p:txBody>
          <a:bodyPr vert="horz" lIns="87087" tIns="43544" rIns="87087" bIns="43544" rtlCol="0"/>
          <a:lstStyle>
            <a:lvl1pPr algn="r">
              <a:defRPr sz="1100"/>
            </a:lvl1pPr>
          </a:lstStyle>
          <a:p>
            <a:fld id="{FA923753-16F8-4E87-880A-4FC5C32EEFE7}" type="datetime1">
              <a:rPr lang="en-US" smtClean="0"/>
              <a:pPr/>
              <a:t>6/20/2018</a:t>
            </a:fld>
            <a:endParaRPr lang="en-US"/>
          </a:p>
        </p:txBody>
      </p:sp>
      <p:sp>
        <p:nvSpPr>
          <p:cNvPr id="4" name="Footer Placeholder 3"/>
          <p:cNvSpPr>
            <a:spLocks noGrp="1"/>
          </p:cNvSpPr>
          <p:nvPr>
            <p:ph type="ftr" sz="quarter" idx="2"/>
          </p:nvPr>
        </p:nvSpPr>
        <p:spPr>
          <a:xfrm>
            <a:off x="2" y="6731569"/>
            <a:ext cx="3911197" cy="353861"/>
          </a:xfrm>
          <a:prstGeom prst="rect">
            <a:avLst/>
          </a:prstGeom>
        </p:spPr>
        <p:txBody>
          <a:bodyPr vert="horz" lIns="87087" tIns="43544" rIns="87087" bIns="43544" rtlCol="0" anchor="b"/>
          <a:lstStyle>
            <a:lvl1pPr algn="l">
              <a:defRPr sz="1100"/>
            </a:lvl1pPr>
          </a:lstStyle>
          <a:p>
            <a:endParaRPr lang="en-US"/>
          </a:p>
        </p:txBody>
      </p:sp>
      <p:sp>
        <p:nvSpPr>
          <p:cNvPr id="5" name="Slide Number Placeholder 4"/>
          <p:cNvSpPr>
            <a:spLocks noGrp="1"/>
          </p:cNvSpPr>
          <p:nvPr>
            <p:ph type="sldNum" sz="quarter" idx="3"/>
          </p:nvPr>
        </p:nvSpPr>
        <p:spPr>
          <a:xfrm>
            <a:off x="5111783" y="6731569"/>
            <a:ext cx="3911197" cy="353861"/>
          </a:xfrm>
          <a:prstGeom prst="rect">
            <a:avLst/>
          </a:prstGeom>
        </p:spPr>
        <p:txBody>
          <a:bodyPr vert="horz" lIns="87087" tIns="43544" rIns="87087" bIns="43544" rtlCol="0" anchor="b"/>
          <a:lstStyle>
            <a:lvl1pPr algn="r">
              <a:defRPr sz="1100"/>
            </a:lvl1pPr>
          </a:lstStyle>
          <a:p>
            <a:fld id="{CBCB2C4A-97A3-445F-BE0D-14C4434723B9}" type="slidenum">
              <a:rPr lang="en-US" smtClean="0"/>
              <a:pPr/>
              <a:t>‹#›</a:t>
            </a:fld>
            <a:endParaRPr lang="en-US"/>
          </a:p>
        </p:txBody>
      </p:sp>
    </p:spTree>
    <p:extLst>
      <p:ext uri="{BB962C8B-B14F-4D97-AF65-F5344CB8AC3E}">
        <p14:creationId xmlns:p14="http://schemas.microsoft.com/office/powerpoint/2010/main" val="24706692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10806" cy="354330"/>
          </a:xfrm>
          <a:prstGeom prst="rect">
            <a:avLst/>
          </a:prstGeom>
        </p:spPr>
        <p:txBody>
          <a:bodyPr vert="horz" lIns="92060" tIns="46030" rIns="92060" bIns="46030" rtlCol="0"/>
          <a:lstStyle>
            <a:lvl1pPr algn="l">
              <a:defRPr sz="1200"/>
            </a:lvl1pPr>
          </a:lstStyle>
          <a:p>
            <a:endParaRPr lang="en-US"/>
          </a:p>
        </p:txBody>
      </p:sp>
      <p:sp>
        <p:nvSpPr>
          <p:cNvPr id="3" name="Date Placeholder 2"/>
          <p:cNvSpPr>
            <a:spLocks noGrp="1"/>
          </p:cNvSpPr>
          <p:nvPr>
            <p:ph type="dt" idx="1"/>
          </p:nvPr>
        </p:nvSpPr>
        <p:spPr>
          <a:xfrm>
            <a:off x="5112043" y="0"/>
            <a:ext cx="3910806" cy="354330"/>
          </a:xfrm>
          <a:prstGeom prst="rect">
            <a:avLst/>
          </a:prstGeom>
        </p:spPr>
        <p:txBody>
          <a:bodyPr vert="horz" lIns="92060" tIns="46030" rIns="92060" bIns="46030" rtlCol="0"/>
          <a:lstStyle>
            <a:lvl1pPr algn="r">
              <a:defRPr sz="1200"/>
            </a:lvl1pPr>
          </a:lstStyle>
          <a:p>
            <a:fld id="{28E4D1B0-F615-48B5-B05C-042427E0D9AA}" type="datetime1">
              <a:rPr lang="en-US" smtClean="0"/>
              <a:pPr/>
              <a:t>6/20/2018</a:t>
            </a:fld>
            <a:endParaRPr lang="en-US"/>
          </a:p>
        </p:txBody>
      </p:sp>
      <p:sp>
        <p:nvSpPr>
          <p:cNvPr id="4" name="Slide Image Placeholder 3"/>
          <p:cNvSpPr>
            <a:spLocks noGrp="1" noRot="1" noChangeAspect="1"/>
          </p:cNvSpPr>
          <p:nvPr>
            <p:ph type="sldImg" idx="2"/>
          </p:nvPr>
        </p:nvSpPr>
        <p:spPr>
          <a:xfrm>
            <a:off x="2740025" y="531813"/>
            <a:ext cx="3544888" cy="2657475"/>
          </a:xfrm>
          <a:prstGeom prst="rect">
            <a:avLst/>
          </a:prstGeom>
          <a:noFill/>
          <a:ln w="12700">
            <a:solidFill>
              <a:prstClr val="black"/>
            </a:solidFill>
          </a:ln>
        </p:spPr>
        <p:txBody>
          <a:bodyPr vert="horz" lIns="92060" tIns="46030" rIns="92060" bIns="46030" rtlCol="0" anchor="ctr"/>
          <a:lstStyle/>
          <a:p>
            <a:endParaRPr lang="en-US"/>
          </a:p>
        </p:txBody>
      </p:sp>
      <p:sp>
        <p:nvSpPr>
          <p:cNvPr id="5" name="Notes Placeholder 4"/>
          <p:cNvSpPr>
            <a:spLocks noGrp="1"/>
          </p:cNvSpPr>
          <p:nvPr>
            <p:ph type="body" sz="quarter" idx="3"/>
          </p:nvPr>
        </p:nvSpPr>
        <p:spPr>
          <a:xfrm>
            <a:off x="902494" y="3366135"/>
            <a:ext cx="7219950" cy="3188970"/>
          </a:xfrm>
          <a:prstGeom prst="rect">
            <a:avLst/>
          </a:prstGeom>
        </p:spPr>
        <p:txBody>
          <a:bodyPr vert="horz" lIns="92060" tIns="46030" rIns="92060" bIns="460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31041"/>
            <a:ext cx="3910806" cy="354330"/>
          </a:xfrm>
          <a:prstGeom prst="rect">
            <a:avLst/>
          </a:prstGeom>
        </p:spPr>
        <p:txBody>
          <a:bodyPr vert="horz" lIns="92060" tIns="46030" rIns="92060" bIns="46030" rtlCol="0" anchor="b"/>
          <a:lstStyle>
            <a:lvl1pPr algn="l">
              <a:defRPr sz="1200"/>
            </a:lvl1pPr>
          </a:lstStyle>
          <a:p>
            <a:endParaRPr lang="en-US"/>
          </a:p>
        </p:txBody>
      </p:sp>
      <p:sp>
        <p:nvSpPr>
          <p:cNvPr id="7" name="Slide Number Placeholder 6"/>
          <p:cNvSpPr>
            <a:spLocks noGrp="1"/>
          </p:cNvSpPr>
          <p:nvPr>
            <p:ph type="sldNum" sz="quarter" idx="5"/>
          </p:nvPr>
        </p:nvSpPr>
        <p:spPr>
          <a:xfrm>
            <a:off x="5112043" y="6731041"/>
            <a:ext cx="3910806" cy="354330"/>
          </a:xfrm>
          <a:prstGeom prst="rect">
            <a:avLst/>
          </a:prstGeom>
        </p:spPr>
        <p:txBody>
          <a:bodyPr vert="horz" lIns="92060" tIns="46030" rIns="92060" bIns="46030" rtlCol="0" anchor="b"/>
          <a:lstStyle>
            <a:lvl1pPr algn="r">
              <a:defRPr sz="1200"/>
            </a:lvl1pPr>
          </a:lstStyle>
          <a:p>
            <a:fld id="{8ACDDAA6-D3D8-452C-A696-A46441CDC263}" type="slidenum">
              <a:rPr lang="en-US" smtClean="0"/>
              <a:pPr/>
              <a:t>‹#›</a:t>
            </a:fld>
            <a:endParaRPr lang="en-US"/>
          </a:p>
        </p:txBody>
      </p:sp>
    </p:spTree>
    <p:extLst>
      <p:ext uri="{BB962C8B-B14F-4D97-AF65-F5344CB8AC3E}">
        <p14:creationId xmlns:p14="http://schemas.microsoft.com/office/powerpoint/2010/main" val="26782097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B757E1-6804-4D40-810D-52EA82D0C77A}" type="datetime1">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4C207-53EB-4301-821F-027BB198F30A}"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98AFD-44FF-4ED2-849C-EE496C4A1AEA}" type="datetime1">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4C207-53EB-4301-821F-027BB198F30A}"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F7804-17C7-4DDB-A125-AD258A796DC9}" type="datetime1">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4C207-53EB-4301-821F-027BB198F30A}"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32E03A-D47D-4809-A475-6AC8D49F924D}" type="datetime1">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4C207-53EB-4301-821F-027BB198F30A}"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786DC5-C315-4930-8E4F-2F0A99A220A4}" type="datetime1">
              <a:rPr lang="en-US" smtClean="0"/>
              <a:pPr/>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4C207-53EB-4301-821F-027BB198F30A}"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16DBA2-E6FC-4A41-850A-FEA52E5DD6B6}" type="datetime1">
              <a:rPr lang="en-US" smtClean="0"/>
              <a:pPr/>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4C207-53EB-4301-821F-027BB198F30A}"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B006D9-5A28-4A18-9A79-9C491104C436}" type="datetime1">
              <a:rPr lang="en-US" smtClean="0"/>
              <a:pPr/>
              <a:t>6/20/2018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54C207-53EB-4301-821F-027BB198F30A}"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EBFD8C-0EAC-4B45-BAEC-FAAAE79120AB}" type="datetime1">
              <a:rPr lang="en-US" smtClean="0"/>
              <a:pPr/>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4C207-53EB-4301-821F-027BB198F30A}"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576F6-A687-479F-AE9F-75A841B16065}" type="datetime1">
              <a:rPr lang="en-US" smtClean="0"/>
              <a:pPr/>
              <a:t>6/20/2018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54C207-53EB-4301-821F-027BB198F30A}"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6A0C7-80D4-4B59-BDC8-05A341AF2328}" type="datetime1">
              <a:rPr lang="en-US" smtClean="0"/>
              <a:pPr/>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4C207-53EB-4301-821F-027BB198F30A}"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435B0-AD94-46F7-91DF-D0EA5373740E}" type="datetime1">
              <a:rPr lang="en-US" smtClean="0"/>
              <a:pPr/>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4C207-53EB-4301-821F-027BB198F30A}"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248D3-A3D5-41B7-BA32-24283863A2DC}" type="datetime1">
              <a:rPr lang="en-US" smtClean="0"/>
              <a:pPr/>
              <a:t>6/20/2018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4C207-53EB-4301-821F-027BB198F3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UPDATED%20RESOURCES%20FOR%20THE%20PRESENTSTION/&#1606;&#1605;&#1608;&#1584;&#1580;%20&#1578;&#1602;&#1585;&#1610;&#1585;%20&#1571;&#1587;&#1576;&#1608;&#1593;%20&#1575;&#1604;&#1604;&#1594;&#1577;%20&#1575;&#1604;&#1593;&#1585;&#1576;&#1610;&#1577;%20&#1601;&#1610;%20&#1575;&#1604;&#1605;&#1583;&#1575;&#1585;&#1587;%20&#1575;&#1604;&#1582;&#1575;&#1589;&#1577;%20(1).docx"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hyperlink" Target="UPDATED%20RESOURCES%20FOR%20THE%20PRESENTSTION/Assessment%20Criteria_Cycle%20Arabic.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UPDATED%20RESOURCES%20FOR%20THE%20PRESENTSTION/ARABIC%20ACTION%20PLAN%202015.docx" TargetMode="External"/><Relationship Id="rId2" Type="http://schemas.openxmlformats.org/officeDocument/2006/relationships/hyperlink" Target="UPDATED%20RESOURCES%20FOR%20THE%20PRESENTSTION/Actions%20against%20ADEC%20feedback-%20Report.docx" TargetMode="External"/><Relationship Id="rId1" Type="http://schemas.openxmlformats.org/officeDocument/2006/relationships/slideLayout" Target="../slideLayouts/slideLayout2.xml"/><Relationship Id="rId4" Type="http://schemas.openxmlformats.org/officeDocument/2006/relationships/hyperlink" Target="UPDATED%20RESOURCES%20FOR%20THE%20PRESENTSTION/UPDATED%20ARABIC%20ACTION%20PLAN%202015-2016.doc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UPDATED%20RESOURCES%20FOR%20THE%20PRESENTSTION/ADEC's%20expectation.docx" TargetMode="External"/><Relationship Id="rId2" Type="http://schemas.openxmlformats.org/officeDocument/2006/relationships/hyperlink" Target="UPDATED%20RESOURCES%20FOR%20THE%20PRESENTSTION/&#1575;&#1604;&#1604;&#1602;&#1575;&#1569;%20&#1575;&#1604;&#1578;&#1593;&#1585;&#1610;&#1601;&#1610;.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UPDATED%20RESOURCES%20FOR%20THE%20PRESENTSTION/Level%20description%20Standard%20-%20Arabic%201.docx" TargetMode="External"/><Relationship Id="rId2" Type="http://schemas.openxmlformats.org/officeDocument/2006/relationships/hyperlink" Target="file:///\\FileSRV\Staff-Personal\malkhouli\1%202015-2016\ARABIC%20PRESENTATION%2030-09-2015\RESOURCES%20FOR%20THE%20PRESENTATION\Standard%20-%20Arabic%201.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3500000" algn="br" rotWithShape="0">
              <a:prstClr val="black">
                <a:alpha val="40000"/>
              </a:prstClr>
            </a:outerShdw>
          </a:effectLst>
        </p:spPr>
        <p:txBody>
          <a:bodyPr vert="horz" lIns="91440" tIns="45720" rIns="91440" bIns="45720" rtlCol="0" anchor="ctr">
            <a:normAutofit/>
          </a:bodyPr>
          <a:lstStyle/>
          <a:p>
            <a:r>
              <a:rPr lang="en-US" dirty="0" smtClean="0">
                <a:latin typeface="Times New Roman" pitchFamily="18" charset="0"/>
                <a:cs typeface="Times New Roman" pitchFamily="18" charset="0"/>
              </a:rPr>
              <a:t>About Arabic</a:t>
            </a:r>
          </a:p>
        </p:txBody>
      </p:sp>
      <p:sp>
        <p:nvSpPr>
          <p:cNvPr id="8" name="Rounded Rectangle 7"/>
          <p:cNvSpPr/>
          <p:nvPr/>
        </p:nvSpPr>
        <p:spPr>
          <a:xfrm>
            <a:off x="1222612" y="4912057"/>
            <a:ext cx="3276600" cy="15240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Arabic </a:t>
            </a:r>
            <a:r>
              <a:rPr lang="en-US" b="1" dirty="0" smtClean="0">
                <a:latin typeface="Times New Roman" pitchFamily="18" charset="0"/>
                <a:cs typeface="Times New Roman" pitchFamily="18" charset="0"/>
              </a:rPr>
              <a:t>books are provided by the MOE </a:t>
            </a:r>
            <a:r>
              <a:rPr lang="en-US" dirty="0" smtClean="0">
                <a:latin typeface="Times New Roman" pitchFamily="18" charset="0"/>
                <a:cs typeface="Times New Roman" pitchFamily="18" charset="0"/>
              </a:rPr>
              <a:t>and we follow them to create schemes of work, weekly plans and yearly plans.</a:t>
            </a:r>
          </a:p>
        </p:txBody>
      </p:sp>
      <p:sp>
        <p:nvSpPr>
          <p:cNvPr id="11" name="Rounded Rectangle 10"/>
          <p:cNvSpPr/>
          <p:nvPr/>
        </p:nvSpPr>
        <p:spPr>
          <a:xfrm>
            <a:off x="5257800" y="3124200"/>
            <a:ext cx="3352800" cy="15240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Students are </a:t>
            </a:r>
            <a:r>
              <a:rPr lang="en-US" b="1" dirty="0" smtClean="0">
                <a:latin typeface="Times New Roman" pitchFamily="18" charset="0"/>
                <a:cs typeface="Times New Roman" pitchFamily="18" charset="0"/>
              </a:rPr>
              <a:t>split up into 2 groups</a:t>
            </a:r>
            <a:r>
              <a:rPr lang="en-US" dirty="0" smtClean="0">
                <a:latin typeface="Times New Roman" pitchFamily="18" charset="0"/>
                <a:cs typeface="Times New Roman" pitchFamily="18" charset="0"/>
              </a:rPr>
              <a:t>, Arabic 1 (for native Arabic speakers) and Arabic 2 (for non native Arabic speakers).</a:t>
            </a:r>
          </a:p>
        </p:txBody>
      </p:sp>
      <p:sp>
        <p:nvSpPr>
          <p:cNvPr id="12" name="Rounded Rectangle 11"/>
          <p:cNvSpPr/>
          <p:nvPr/>
        </p:nvSpPr>
        <p:spPr>
          <a:xfrm>
            <a:off x="5410200" y="5029200"/>
            <a:ext cx="3200400" cy="15240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We prepare the students to access the Arabic language through the language skills; reading, writing, speaking and listening.</a:t>
            </a:r>
          </a:p>
        </p:txBody>
      </p:sp>
      <p:sp>
        <p:nvSpPr>
          <p:cNvPr id="22" name="Rounded Rectangle 21"/>
          <p:cNvSpPr/>
          <p:nvPr/>
        </p:nvSpPr>
        <p:spPr>
          <a:xfrm>
            <a:off x="1219200" y="3124200"/>
            <a:ext cx="2895600" cy="14478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All students, Arabs and non Arabs, must take Arabic as it is </a:t>
            </a:r>
            <a:r>
              <a:rPr lang="en-US" b="1" dirty="0" smtClean="0">
                <a:latin typeface="Times New Roman" pitchFamily="18" charset="0"/>
                <a:cs typeface="Times New Roman" pitchFamily="18" charset="0"/>
              </a:rPr>
              <a:t>a compulsory subject</a:t>
            </a:r>
            <a:r>
              <a:rPr lang="en-US" dirty="0" smtClean="0">
                <a:latin typeface="Times New Roman" pitchFamily="18" charset="0"/>
                <a:cs typeface="Times New Roman" pitchFamily="18" charset="0"/>
              </a:rPr>
              <a:t>.</a:t>
            </a:r>
          </a:p>
        </p:txBody>
      </p:sp>
      <p:sp>
        <p:nvSpPr>
          <p:cNvPr id="24" name="Rounded Rectangle 23"/>
          <p:cNvSpPr/>
          <p:nvPr/>
        </p:nvSpPr>
        <p:spPr>
          <a:xfrm>
            <a:off x="3276600" y="1295400"/>
            <a:ext cx="2667000" cy="14478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We at AAESS follow the </a:t>
            </a:r>
            <a:r>
              <a:rPr lang="en-US" b="1" dirty="0" smtClean="0">
                <a:latin typeface="Times New Roman" pitchFamily="18" charset="0"/>
                <a:cs typeface="Times New Roman" pitchFamily="18" charset="0"/>
              </a:rPr>
              <a:t>ministry of education rules </a:t>
            </a:r>
            <a:r>
              <a:rPr lang="en-US" dirty="0" smtClean="0">
                <a:latin typeface="Times New Roman" pitchFamily="18" charset="0"/>
                <a:cs typeface="Times New Roman" pitchFamily="18" charset="0"/>
              </a:rPr>
              <a:t>(ADEC).</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ppt_x</p:attrName>
                                        </p:attrNameLst>
                                      </p:cBhvr>
                                      <p:tavLst>
                                        <p:tav tm="0">
                                          <p:val>
                                            <p:strVal val="#ppt_x-.2"/>
                                          </p:val>
                                        </p:tav>
                                        <p:tav tm="100000">
                                          <p:val>
                                            <p:strVal val="#ppt_x"/>
                                          </p:val>
                                        </p:tav>
                                      </p:tavLst>
                                    </p:anim>
                                    <p:anim calcmode="lin" valueType="num">
                                      <p:cBhvr>
                                        <p:cTn id="20"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4"/>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ppt_x</p:attrName>
                                        </p:attrNameLst>
                                      </p:cBhvr>
                                      <p:tavLst>
                                        <p:tav tm="0">
                                          <p:val>
                                            <p:strVal val="#ppt_x-.2"/>
                                          </p:val>
                                        </p:tav>
                                        <p:tav tm="100000">
                                          <p:val>
                                            <p:strVal val="#ppt_x"/>
                                          </p:val>
                                        </p:tav>
                                      </p:tavLst>
                                    </p:anim>
                                    <p:anim calcmode="lin" valueType="num">
                                      <p:cBhvr>
                                        <p:cTn id="26"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1"/>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ppt_x</p:attrName>
                                        </p:attrNameLst>
                                      </p:cBhvr>
                                      <p:tavLst>
                                        <p:tav tm="0">
                                          <p:val>
                                            <p:strVal val="#ppt_x-.2"/>
                                          </p:val>
                                        </p:tav>
                                        <p:tav tm="100000">
                                          <p:val>
                                            <p:strVal val="#ppt_x"/>
                                          </p:val>
                                        </p:tav>
                                      </p:tavLst>
                                    </p:anim>
                                    <p:anim calcmode="lin" valueType="num">
                                      <p:cBhvr>
                                        <p:cTn id="3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22" grpId="1"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a:t>
            </a:r>
            <a:r>
              <a:rPr lang="en-US" dirty="0" smtClean="0"/>
              <a:t>tracking/Year </a:t>
            </a:r>
            <a:r>
              <a:rPr lang="en-US" dirty="0"/>
              <a:t>(ADEC)</a:t>
            </a:r>
          </a:p>
        </p:txBody>
      </p:sp>
      <p:graphicFrame>
        <p:nvGraphicFramePr>
          <p:cNvPr id="4" name="Content Placeholder 3"/>
          <p:cNvGraphicFramePr>
            <a:graphicFrameLocks noGrp="1"/>
          </p:cNvGraphicFramePr>
          <p:nvPr>
            <p:ph idx="1"/>
          </p:nvPr>
        </p:nvGraphicFramePr>
        <p:xfrm>
          <a:off x="767865" y="1600200"/>
          <a:ext cx="7608270" cy="4525963"/>
        </p:xfrm>
        <a:graphic>
          <a:graphicData uri="http://schemas.openxmlformats.org/drawingml/2006/table">
            <a:tbl>
              <a:tblPr rtl="1" firstRow="1" firstCol="1" bandRow="1"/>
              <a:tblGrid>
                <a:gridCol w="1183668"/>
                <a:gridCol w="759694"/>
                <a:gridCol w="502686"/>
                <a:gridCol w="507456"/>
                <a:gridCol w="512227"/>
                <a:gridCol w="760887"/>
                <a:gridCol w="591536"/>
                <a:gridCol w="1010739"/>
                <a:gridCol w="679789"/>
                <a:gridCol w="1099588"/>
              </a:tblGrid>
              <a:tr h="905193">
                <a:tc>
                  <a:txBody>
                    <a:bodyPr/>
                    <a:lstStyle/>
                    <a:p>
                      <a:pPr algn="r" rtl="1">
                        <a:lnSpc>
                          <a:spcPct val="115000"/>
                        </a:lnSpc>
                        <a:spcAft>
                          <a:spcPts val="0"/>
                        </a:spcAft>
                      </a:pPr>
                      <a:r>
                        <a:rPr lang="ar-SA" sz="1000" b="1">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b="1">
                          <a:effectLst/>
                          <a:latin typeface="Calibri"/>
                          <a:ea typeface="Times New Roman"/>
                          <a:cs typeface="Arial"/>
                        </a:rPr>
                        <a:t>اسم الطالب</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lnSpc>
                          <a:spcPct val="115000"/>
                        </a:lnSpc>
                        <a:spcAft>
                          <a:spcPts val="0"/>
                        </a:spcAft>
                      </a:pPr>
                      <a:r>
                        <a:rPr lang="ar-SA" sz="1000" b="1">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b="1">
                          <a:effectLst/>
                          <a:latin typeface="Calibri"/>
                          <a:ea typeface="Times New Roman"/>
                          <a:cs typeface="Arial"/>
                        </a:rPr>
                        <a:t>امتحان تحديد المستوى</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lnSpc>
                          <a:spcPct val="115000"/>
                        </a:lnSpc>
                        <a:spcAft>
                          <a:spcPts val="0"/>
                        </a:spcAft>
                      </a:pPr>
                      <a:r>
                        <a:rPr lang="ar-SA" sz="1000" b="1">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b="1">
                          <a:effectLst/>
                          <a:latin typeface="Calibri"/>
                          <a:ea typeface="Times New Roman"/>
                          <a:cs typeface="Arial"/>
                        </a:rPr>
                        <a:t>تقدير العلامة</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lnSpc>
                          <a:spcPct val="115000"/>
                        </a:lnSpc>
                        <a:spcAft>
                          <a:spcPts val="0"/>
                        </a:spcAft>
                      </a:pPr>
                      <a:r>
                        <a:rPr lang="ar-SA" sz="1000" b="1">
                          <a:effectLst/>
                          <a:latin typeface="Calibri"/>
                          <a:ea typeface="Times New Roman"/>
                          <a:cs typeface="Arial"/>
                        </a:rPr>
                        <a:t>امتحان الفصل الأول</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lnSpc>
                          <a:spcPct val="115000"/>
                        </a:lnSpc>
                        <a:spcAft>
                          <a:spcPts val="0"/>
                        </a:spcAft>
                      </a:pPr>
                      <a:r>
                        <a:rPr lang="ar-SA" sz="1000" b="1">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b="1">
                          <a:effectLst/>
                          <a:latin typeface="Calibri"/>
                          <a:ea typeface="Times New Roman"/>
                          <a:cs typeface="Arial"/>
                        </a:rPr>
                        <a:t>تقدير العلامة</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lnSpc>
                          <a:spcPct val="115000"/>
                        </a:lnSpc>
                        <a:spcAft>
                          <a:spcPts val="0"/>
                        </a:spcAft>
                      </a:pPr>
                      <a:r>
                        <a:rPr lang="ar-SA" sz="1000" b="1">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b="1">
                          <a:effectLst/>
                          <a:latin typeface="Calibri"/>
                          <a:ea typeface="Times New Roman"/>
                          <a:cs typeface="Arial"/>
                        </a:rPr>
                        <a:t>امتحان الفصل الثاني</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lnSpc>
                          <a:spcPct val="115000"/>
                        </a:lnSpc>
                        <a:spcAft>
                          <a:spcPts val="0"/>
                        </a:spcAft>
                      </a:pPr>
                      <a:r>
                        <a:rPr lang="ar-SA" sz="1000" b="1">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b="1">
                          <a:effectLst/>
                          <a:latin typeface="Calibri"/>
                          <a:ea typeface="Times New Roman"/>
                          <a:cs typeface="Arial"/>
                        </a:rPr>
                        <a:t>تقدير العلامة</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lnSpc>
                          <a:spcPct val="115000"/>
                        </a:lnSpc>
                        <a:spcAft>
                          <a:spcPts val="0"/>
                        </a:spcAft>
                      </a:pPr>
                      <a:r>
                        <a:rPr lang="ar-SA" sz="1000" b="1">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b="1">
                          <a:effectLst/>
                          <a:latin typeface="Calibri"/>
                          <a:ea typeface="Times New Roman"/>
                          <a:cs typeface="Arial"/>
                        </a:rPr>
                        <a:t>امتحان الفصل الثالث</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lnSpc>
                          <a:spcPct val="115000"/>
                        </a:lnSpc>
                        <a:spcAft>
                          <a:spcPts val="0"/>
                        </a:spcAft>
                      </a:pPr>
                      <a:r>
                        <a:rPr lang="ar-SA" sz="1000" b="1">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b="1">
                          <a:effectLst/>
                          <a:latin typeface="Calibri"/>
                          <a:ea typeface="Times New Roman"/>
                          <a:cs typeface="Arial"/>
                        </a:rPr>
                        <a:t>تقدير العلامة</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lnSpc>
                          <a:spcPct val="115000"/>
                        </a:lnSpc>
                        <a:spcAft>
                          <a:spcPts val="0"/>
                        </a:spcAft>
                      </a:pPr>
                      <a:r>
                        <a:rPr lang="ar-SA" sz="1000" b="1">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b="1">
                          <a:effectLst/>
                          <a:latin typeface="Calibri"/>
                          <a:ea typeface="Times New Roman"/>
                          <a:cs typeface="Arial"/>
                        </a:rPr>
                        <a:t>الدرجة النهائية مع التقدير</a:t>
                      </a:r>
                      <a:endParaRPr lang="en-US" sz="1000">
                        <a:effectLst/>
                        <a:latin typeface="Calibri"/>
                        <a:ea typeface="Times New Roman"/>
                        <a:cs typeface="Arial"/>
                      </a:endParaRPr>
                    </a:p>
                    <a:p>
                      <a:pPr algn="r" rtl="1">
                        <a:lnSpc>
                          <a:spcPct val="115000"/>
                        </a:lnSpc>
                        <a:spcAft>
                          <a:spcPts val="0"/>
                        </a:spcAft>
                      </a:pPr>
                      <a:r>
                        <a:rPr lang="ar-SA" sz="1000" b="1">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b="1">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2077">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77">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77">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77">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77">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77">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77">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77">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77">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77">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a:effectLst/>
                          <a:latin typeface="Calibri"/>
                          <a:ea typeface="Times New Roman"/>
                          <a:cs typeface="Arial"/>
                        </a:rPr>
                        <a:t> </a:t>
                      </a:r>
                      <a:endParaRPr lang="en-US" sz="100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000" dirty="0">
                          <a:effectLst/>
                          <a:latin typeface="Calibri"/>
                          <a:ea typeface="Times New Roman"/>
                          <a:cs typeface="Arial"/>
                        </a:rPr>
                        <a:t> </a:t>
                      </a:r>
                      <a:endParaRPr lang="en-US" sz="1000" dirty="0">
                        <a:effectLst/>
                        <a:latin typeface="Calibri"/>
                        <a:ea typeface="Times New Roman"/>
                        <a:cs typeface="Arial"/>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1771601"/>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Expectations, achievements and interventions based on the September, 2015 placement test</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3012985"/>
              </p:ext>
            </p:extLst>
          </p:nvPr>
        </p:nvGraphicFramePr>
        <p:xfrm>
          <a:off x="304800" y="1600200"/>
          <a:ext cx="3124200" cy="3200399"/>
        </p:xfrm>
        <a:graphic>
          <a:graphicData uri="http://schemas.openxmlformats.org/drawingml/2006/table">
            <a:tbl>
              <a:tblPr firstRow="1" bandRow="1">
                <a:tableStyleId>{5C22544A-7EE6-4342-B048-85BDC9FD1C3A}</a:tableStyleId>
              </a:tblPr>
              <a:tblGrid>
                <a:gridCol w="1219200"/>
                <a:gridCol w="1905000"/>
              </a:tblGrid>
              <a:tr h="470175">
                <a:tc>
                  <a:txBody>
                    <a:bodyPr/>
                    <a:lstStyle/>
                    <a:p>
                      <a:r>
                        <a:rPr lang="en-US" dirty="0" smtClean="0"/>
                        <a:t>Year group</a:t>
                      </a:r>
                      <a:endParaRPr lang="en-US" dirty="0"/>
                    </a:p>
                  </a:txBody>
                  <a:tcPr/>
                </a:tc>
                <a:tc>
                  <a:txBody>
                    <a:bodyPr/>
                    <a:lstStyle/>
                    <a:p>
                      <a:r>
                        <a:rPr lang="en-US" dirty="0" smtClean="0"/>
                        <a:t>Expected level </a:t>
                      </a:r>
                      <a:endParaRPr lang="en-US" dirty="0"/>
                    </a:p>
                  </a:txBody>
                  <a:tcPr/>
                </a:tc>
              </a:tr>
              <a:tr h="390032">
                <a:tc>
                  <a:txBody>
                    <a:bodyPr/>
                    <a:lstStyle/>
                    <a:p>
                      <a:r>
                        <a:rPr lang="en-US" dirty="0" smtClean="0"/>
                        <a:t>7</a:t>
                      </a:r>
                      <a:endParaRPr lang="en-US" dirty="0"/>
                    </a:p>
                  </a:txBody>
                  <a:tcPr/>
                </a:tc>
                <a:tc>
                  <a:txBody>
                    <a:bodyPr/>
                    <a:lstStyle/>
                    <a:p>
                      <a:r>
                        <a:rPr lang="en-US" dirty="0" smtClean="0"/>
                        <a:t>D</a:t>
                      </a:r>
                      <a:r>
                        <a:rPr lang="en-US" baseline="0" dirty="0" smtClean="0"/>
                        <a:t> to C- (50-60%)</a:t>
                      </a:r>
                      <a:endParaRPr lang="en-US" dirty="0"/>
                    </a:p>
                  </a:txBody>
                  <a:tcPr/>
                </a:tc>
              </a:tr>
              <a:tr h="390032">
                <a:tc>
                  <a:txBody>
                    <a:bodyPr/>
                    <a:lstStyle/>
                    <a:p>
                      <a:r>
                        <a:rPr lang="en-US" dirty="0" smtClean="0"/>
                        <a:t>8</a:t>
                      </a:r>
                      <a:endParaRPr lang="en-US" dirty="0"/>
                    </a:p>
                  </a:txBody>
                  <a:tcPr/>
                </a:tc>
                <a:tc>
                  <a:txBody>
                    <a:bodyPr/>
                    <a:lstStyle/>
                    <a:p>
                      <a:r>
                        <a:rPr lang="en-US" dirty="0" smtClean="0"/>
                        <a:t>C to B- (61-74%)</a:t>
                      </a:r>
                      <a:endParaRPr lang="en-US" dirty="0"/>
                    </a:p>
                  </a:txBody>
                  <a:tcPr/>
                </a:tc>
              </a:tr>
              <a:tr h="390032">
                <a:tc>
                  <a:txBody>
                    <a:bodyPr/>
                    <a:lstStyle/>
                    <a:p>
                      <a:r>
                        <a:rPr lang="en-US" dirty="0" smtClean="0"/>
                        <a:t>9</a:t>
                      </a:r>
                      <a:endParaRPr lang="en-US" dirty="0"/>
                    </a:p>
                  </a:txBody>
                  <a:tcPr/>
                </a:tc>
                <a:tc>
                  <a:txBody>
                    <a:bodyPr/>
                    <a:lstStyle/>
                    <a:p>
                      <a:r>
                        <a:rPr lang="en-US" dirty="0" smtClean="0"/>
                        <a:t>B- to B+ (70-84%)</a:t>
                      </a:r>
                      <a:endParaRPr lang="en-US" dirty="0"/>
                    </a:p>
                  </a:txBody>
                  <a:tcPr/>
                </a:tc>
              </a:tr>
              <a:tr h="390032">
                <a:tc>
                  <a:txBody>
                    <a:bodyPr/>
                    <a:lstStyle/>
                    <a:p>
                      <a:r>
                        <a:rPr lang="en-US" dirty="0" smtClean="0"/>
                        <a:t>10</a:t>
                      </a:r>
                      <a:endParaRPr lang="en-US" dirty="0"/>
                    </a:p>
                  </a:txBody>
                  <a:tcPr/>
                </a:tc>
                <a:tc>
                  <a:txBody>
                    <a:bodyPr/>
                    <a:lstStyle/>
                    <a:p>
                      <a:r>
                        <a:rPr lang="en-US" dirty="0" smtClean="0"/>
                        <a:t>B-</a:t>
                      </a:r>
                      <a:r>
                        <a:rPr lang="en-US" baseline="0" dirty="0" smtClean="0"/>
                        <a:t> to A</a:t>
                      </a:r>
                      <a:r>
                        <a:rPr lang="en-US" dirty="0" smtClean="0"/>
                        <a:t> (70-94%)</a:t>
                      </a:r>
                      <a:endParaRPr lang="en-US" dirty="0"/>
                    </a:p>
                  </a:txBody>
                  <a:tcPr/>
                </a:tc>
              </a:tr>
              <a:tr h="390032">
                <a:tc>
                  <a:txBody>
                    <a:bodyPr/>
                    <a:lstStyle/>
                    <a:p>
                      <a:r>
                        <a:rPr lang="en-US" dirty="0" smtClean="0"/>
                        <a:t>11</a:t>
                      </a:r>
                      <a:endParaRPr lang="en-US" dirty="0"/>
                    </a:p>
                  </a:txBody>
                  <a:tcPr/>
                </a:tc>
                <a:tc>
                  <a:txBody>
                    <a:bodyPr/>
                    <a:lstStyle/>
                    <a:p>
                      <a:r>
                        <a:rPr lang="en-US" dirty="0" smtClean="0"/>
                        <a:t>B-</a:t>
                      </a:r>
                      <a:r>
                        <a:rPr lang="en-US" baseline="0" dirty="0" smtClean="0"/>
                        <a:t> to A (70-94%)</a:t>
                      </a:r>
                      <a:endParaRPr lang="en-US" dirty="0"/>
                    </a:p>
                  </a:txBody>
                  <a:tcPr/>
                </a:tc>
              </a:tr>
              <a:tr h="390032">
                <a:tc>
                  <a:txBody>
                    <a:bodyPr/>
                    <a:lstStyle/>
                    <a:p>
                      <a:r>
                        <a:rPr lang="en-US" dirty="0" smtClean="0"/>
                        <a:t>12</a:t>
                      </a:r>
                      <a:endParaRPr lang="en-US" dirty="0"/>
                    </a:p>
                  </a:txBody>
                  <a:tcPr/>
                </a:tc>
                <a:tc>
                  <a:txBody>
                    <a:bodyPr/>
                    <a:lstStyle/>
                    <a:p>
                      <a:pPr rtl="0"/>
                      <a:r>
                        <a:rPr lang="en-US" dirty="0" smtClean="0"/>
                        <a:t>B</a:t>
                      </a:r>
                      <a:r>
                        <a:rPr lang="en-US" baseline="0" dirty="0" smtClean="0"/>
                        <a:t> </a:t>
                      </a:r>
                      <a:r>
                        <a:rPr lang="en-US" dirty="0" smtClean="0"/>
                        <a:t>to A (75-94%)</a:t>
                      </a:r>
                      <a:endParaRPr lang="en-US" dirty="0"/>
                    </a:p>
                  </a:txBody>
                  <a:tcPr/>
                </a:tc>
              </a:tr>
              <a:tr h="390032">
                <a:tc>
                  <a:txBody>
                    <a:bodyPr/>
                    <a:lstStyle/>
                    <a:p>
                      <a:endParaRPr lang="en-US"/>
                    </a:p>
                  </a:txBody>
                  <a:tcPr/>
                </a:tc>
                <a:tc>
                  <a:txBody>
                    <a:bodyPr/>
                    <a:lstStyle/>
                    <a:p>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68082154"/>
              </p:ext>
            </p:extLst>
          </p:nvPr>
        </p:nvGraphicFramePr>
        <p:xfrm>
          <a:off x="3657600" y="1676400"/>
          <a:ext cx="5334000" cy="3235960"/>
        </p:xfrm>
        <a:graphic>
          <a:graphicData uri="http://schemas.openxmlformats.org/drawingml/2006/table">
            <a:tbl>
              <a:tblPr firstRow="1" bandRow="1">
                <a:tableStyleId>{5C22544A-7EE6-4342-B048-85BDC9FD1C3A}</a:tableStyleId>
              </a:tblPr>
              <a:tblGrid>
                <a:gridCol w="762000"/>
                <a:gridCol w="1828800"/>
                <a:gridCol w="1371600"/>
                <a:gridCol w="1371600"/>
              </a:tblGrid>
              <a:tr h="370840">
                <a:tc>
                  <a:txBody>
                    <a:bodyPr/>
                    <a:lstStyle/>
                    <a:p>
                      <a:r>
                        <a:rPr lang="en-US" dirty="0" smtClean="0"/>
                        <a:t>Year group</a:t>
                      </a:r>
                      <a:r>
                        <a:rPr lang="en-US" baseline="0" dirty="0" smtClean="0"/>
                        <a:t> </a:t>
                      </a:r>
                      <a:endParaRPr lang="en-US" dirty="0"/>
                    </a:p>
                  </a:txBody>
                  <a:tcPr/>
                </a:tc>
                <a:tc>
                  <a:txBody>
                    <a:bodyPr/>
                    <a:lstStyle/>
                    <a:p>
                      <a:r>
                        <a:rPr lang="en-US" dirty="0" smtClean="0">
                          <a:solidFill>
                            <a:schemeClr val="tx1"/>
                          </a:solidFill>
                        </a:rPr>
                        <a:t>Below expected level</a:t>
                      </a:r>
                      <a:r>
                        <a:rPr lang="en-US" baseline="0" dirty="0" smtClean="0">
                          <a:solidFill>
                            <a:schemeClr val="tx1"/>
                          </a:solidFill>
                        </a:rPr>
                        <a:t> </a:t>
                      </a:r>
                      <a:endParaRPr lang="en-US" dirty="0">
                        <a:solidFill>
                          <a:schemeClr val="tx1"/>
                        </a:solidFill>
                      </a:endParaRPr>
                    </a:p>
                  </a:txBody>
                  <a:tcPr>
                    <a:solidFill>
                      <a:srgbClr val="FD2717"/>
                    </a:solidFill>
                  </a:tcPr>
                </a:tc>
                <a:tc>
                  <a:txBody>
                    <a:bodyPr/>
                    <a:lstStyle/>
                    <a:p>
                      <a:r>
                        <a:rPr lang="en-US" dirty="0" smtClean="0">
                          <a:solidFill>
                            <a:schemeClr val="tx1"/>
                          </a:solidFill>
                        </a:rPr>
                        <a:t>At expected level</a:t>
                      </a:r>
                      <a:endParaRPr lang="en-US" dirty="0">
                        <a:solidFill>
                          <a:schemeClr val="tx1"/>
                        </a:solidFill>
                      </a:endParaRPr>
                    </a:p>
                  </a:txBody>
                  <a:tcPr>
                    <a:solidFill>
                      <a:srgbClr val="FFFF00"/>
                    </a:solidFill>
                  </a:tcPr>
                </a:tc>
                <a:tc>
                  <a:txBody>
                    <a:bodyPr/>
                    <a:lstStyle/>
                    <a:p>
                      <a:r>
                        <a:rPr lang="en-US" dirty="0" smtClean="0">
                          <a:solidFill>
                            <a:schemeClr val="tx1"/>
                          </a:solidFill>
                        </a:rPr>
                        <a:t>Above expectation </a:t>
                      </a:r>
                      <a:endParaRPr lang="en-US" dirty="0">
                        <a:solidFill>
                          <a:schemeClr val="tx1"/>
                        </a:solidFill>
                      </a:endParaRPr>
                    </a:p>
                  </a:txBody>
                  <a:tcPr>
                    <a:solidFill>
                      <a:srgbClr val="92D050"/>
                    </a:solidFill>
                  </a:tcPr>
                </a:tc>
              </a:tr>
              <a:tr h="370840">
                <a:tc>
                  <a:txBody>
                    <a:bodyPr/>
                    <a:lstStyle/>
                    <a:p>
                      <a:r>
                        <a:rPr lang="en-US" dirty="0" smtClean="0"/>
                        <a:t>7</a:t>
                      </a:r>
                      <a:endParaRPr lang="en-US" dirty="0"/>
                    </a:p>
                  </a:txBody>
                  <a:tcPr/>
                </a:tc>
                <a:tc>
                  <a:txBody>
                    <a:bodyPr/>
                    <a:lstStyle/>
                    <a:p>
                      <a:endParaRPr lang="en-US" dirty="0"/>
                    </a:p>
                  </a:txBody>
                  <a:tcPr>
                    <a:solidFill>
                      <a:srgbClr val="FD2717"/>
                    </a:solidFill>
                  </a:tcPr>
                </a:tc>
                <a:tc>
                  <a:txBody>
                    <a:bodyPr/>
                    <a:lstStyle/>
                    <a:p>
                      <a:endParaRPr lang="en-US" dirty="0"/>
                    </a:p>
                  </a:txBody>
                  <a:tcPr>
                    <a:solidFill>
                      <a:srgbClr val="FFFF00"/>
                    </a:solidFill>
                  </a:tcPr>
                </a:tc>
                <a:tc>
                  <a:txBody>
                    <a:bodyPr/>
                    <a:lstStyle/>
                    <a:p>
                      <a:endParaRPr lang="en-US" dirty="0"/>
                    </a:p>
                  </a:txBody>
                  <a:tcPr>
                    <a:solidFill>
                      <a:srgbClr val="92D050"/>
                    </a:solidFill>
                  </a:tcPr>
                </a:tc>
              </a:tr>
              <a:tr h="370840">
                <a:tc>
                  <a:txBody>
                    <a:bodyPr/>
                    <a:lstStyle/>
                    <a:p>
                      <a:r>
                        <a:rPr lang="en-US" dirty="0" smtClean="0"/>
                        <a:t>8</a:t>
                      </a:r>
                      <a:endParaRPr lang="en-US" dirty="0"/>
                    </a:p>
                  </a:txBody>
                  <a:tcPr/>
                </a:tc>
                <a:tc>
                  <a:txBody>
                    <a:bodyPr/>
                    <a:lstStyle/>
                    <a:p>
                      <a:endParaRPr lang="en-US" dirty="0"/>
                    </a:p>
                  </a:txBody>
                  <a:tcPr>
                    <a:solidFill>
                      <a:srgbClr val="FD2717"/>
                    </a:solidFill>
                  </a:tcPr>
                </a:tc>
                <a:tc>
                  <a:txBody>
                    <a:bodyPr/>
                    <a:lstStyle/>
                    <a:p>
                      <a:endParaRPr lang="en-US" dirty="0"/>
                    </a:p>
                  </a:txBody>
                  <a:tcPr>
                    <a:solidFill>
                      <a:srgbClr val="FFFF00"/>
                    </a:solidFill>
                  </a:tcPr>
                </a:tc>
                <a:tc>
                  <a:txBody>
                    <a:bodyPr/>
                    <a:lstStyle/>
                    <a:p>
                      <a:endParaRPr lang="en-US" dirty="0"/>
                    </a:p>
                  </a:txBody>
                  <a:tcPr>
                    <a:solidFill>
                      <a:srgbClr val="92D050"/>
                    </a:solidFill>
                  </a:tcPr>
                </a:tc>
              </a:tr>
              <a:tr h="370840">
                <a:tc>
                  <a:txBody>
                    <a:bodyPr/>
                    <a:lstStyle/>
                    <a:p>
                      <a:r>
                        <a:rPr lang="en-US" dirty="0" smtClean="0"/>
                        <a:t>9</a:t>
                      </a:r>
                      <a:endParaRPr lang="en-US" dirty="0"/>
                    </a:p>
                  </a:txBody>
                  <a:tcPr/>
                </a:tc>
                <a:tc>
                  <a:txBody>
                    <a:bodyPr/>
                    <a:lstStyle/>
                    <a:p>
                      <a:endParaRPr lang="en-US" dirty="0"/>
                    </a:p>
                  </a:txBody>
                  <a:tcPr>
                    <a:solidFill>
                      <a:srgbClr val="FD2717"/>
                    </a:solidFill>
                  </a:tcPr>
                </a:tc>
                <a:tc>
                  <a:txBody>
                    <a:bodyPr/>
                    <a:lstStyle/>
                    <a:p>
                      <a:endParaRPr lang="en-US" dirty="0"/>
                    </a:p>
                  </a:txBody>
                  <a:tcPr>
                    <a:solidFill>
                      <a:srgbClr val="FFFF00"/>
                    </a:solidFill>
                  </a:tcPr>
                </a:tc>
                <a:tc>
                  <a:txBody>
                    <a:bodyPr/>
                    <a:lstStyle/>
                    <a:p>
                      <a:endParaRPr lang="en-US" dirty="0"/>
                    </a:p>
                  </a:txBody>
                  <a:tcPr>
                    <a:solidFill>
                      <a:srgbClr val="92D050"/>
                    </a:solidFill>
                  </a:tcPr>
                </a:tc>
              </a:tr>
              <a:tr h="370840">
                <a:tc>
                  <a:txBody>
                    <a:bodyPr/>
                    <a:lstStyle/>
                    <a:p>
                      <a:r>
                        <a:rPr lang="en-US" dirty="0" smtClean="0"/>
                        <a:t>10</a:t>
                      </a:r>
                      <a:endParaRPr lang="en-US" dirty="0"/>
                    </a:p>
                  </a:txBody>
                  <a:tcPr/>
                </a:tc>
                <a:tc>
                  <a:txBody>
                    <a:bodyPr/>
                    <a:lstStyle/>
                    <a:p>
                      <a:endParaRPr lang="en-US" dirty="0"/>
                    </a:p>
                  </a:txBody>
                  <a:tcPr>
                    <a:solidFill>
                      <a:srgbClr val="FD2717"/>
                    </a:solidFill>
                  </a:tcPr>
                </a:tc>
                <a:tc>
                  <a:txBody>
                    <a:bodyPr/>
                    <a:lstStyle/>
                    <a:p>
                      <a:endParaRPr lang="en-US" dirty="0"/>
                    </a:p>
                  </a:txBody>
                  <a:tcPr>
                    <a:solidFill>
                      <a:srgbClr val="FFFF00"/>
                    </a:solidFill>
                  </a:tcPr>
                </a:tc>
                <a:tc>
                  <a:txBody>
                    <a:bodyPr/>
                    <a:lstStyle/>
                    <a:p>
                      <a:endParaRPr lang="en-US" dirty="0"/>
                    </a:p>
                  </a:txBody>
                  <a:tcPr>
                    <a:solidFill>
                      <a:srgbClr val="92D050"/>
                    </a:solidFill>
                  </a:tcPr>
                </a:tc>
              </a:tr>
              <a:tr h="370840">
                <a:tc>
                  <a:txBody>
                    <a:bodyPr/>
                    <a:lstStyle/>
                    <a:p>
                      <a:r>
                        <a:rPr lang="en-US" dirty="0" smtClean="0"/>
                        <a:t>11</a:t>
                      </a:r>
                      <a:endParaRPr lang="en-US" dirty="0"/>
                    </a:p>
                  </a:txBody>
                  <a:tcPr/>
                </a:tc>
                <a:tc>
                  <a:txBody>
                    <a:bodyPr/>
                    <a:lstStyle/>
                    <a:p>
                      <a:endParaRPr lang="en-US" dirty="0"/>
                    </a:p>
                  </a:txBody>
                  <a:tcPr>
                    <a:solidFill>
                      <a:srgbClr val="FD2717"/>
                    </a:solidFill>
                  </a:tcPr>
                </a:tc>
                <a:tc>
                  <a:txBody>
                    <a:bodyPr/>
                    <a:lstStyle/>
                    <a:p>
                      <a:endParaRPr lang="en-US" dirty="0"/>
                    </a:p>
                  </a:txBody>
                  <a:tcPr>
                    <a:solidFill>
                      <a:srgbClr val="FFFF00"/>
                    </a:solidFill>
                  </a:tcPr>
                </a:tc>
                <a:tc>
                  <a:txBody>
                    <a:bodyPr/>
                    <a:lstStyle/>
                    <a:p>
                      <a:endParaRPr lang="en-US" dirty="0"/>
                    </a:p>
                  </a:txBody>
                  <a:tcPr>
                    <a:solidFill>
                      <a:srgbClr val="92D050"/>
                    </a:solidFill>
                  </a:tcPr>
                </a:tc>
              </a:tr>
              <a:tr h="370840">
                <a:tc>
                  <a:txBody>
                    <a:bodyPr/>
                    <a:lstStyle/>
                    <a:p>
                      <a:r>
                        <a:rPr lang="en-US" dirty="0" smtClean="0"/>
                        <a:t>12</a:t>
                      </a:r>
                      <a:endParaRPr lang="en-US" dirty="0"/>
                    </a:p>
                  </a:txBody>
                  <a:tcPr/>
                </a:tc>
                <a:tc>
                  <a:txBody>
                    <a:bodyPr/>
                    <a:lstStyle/>
                    <a:p>
                      <a:endParaRPr lang="en-US" dirty="0"/>
                    </a:p>
                  </a:txBody>
                  <a:tcPr>
                    <a:solidFill>
                      <a:srgbClr val="FD2717"/>
                    </a:solidFill>
                  </a:tcPr>
                </a:tc>
                <a:tc>
                  <a:txBody>
                    <a:bodyPr/>
                    <a:lstStyle/>
                    <a:p>
                      <a:endParaRPr lang="en-US"/>
                    </a:p>
                  </a:txBody>
                  <a:tcPr>
                    <a:solidFill>
                      <a:srgbClr val="FFFF00"/>
                    </a:solidFill>
                  </a:tcPr>
                </a:tc>
                <a:tc>
                  <a:txBody>
                    <a:bodyPr/>
                    <a:lstStyle/>
                    <a:p>
                      <a:endParaRPr lang="en-US" dirty="0"/>
                    </a:p>
                  </a:txBody>
                  <a:tcPr>
                    <a:solidFill>
                      <a:srgbClr val="92D050"/>
                    </a:solidFill>
                  </a:tcPr>
                </a:tc>
              </a:tr>
              <a:tr h="370840">
                <a:tc>
                  <a:txBody>
                    <a:bodyPr/>
                    <a:lstStyle/>
                    <a:p>
                      <a:endParaRPr lang="en-US" dirty="0"/>
                    </a:p>
                  </a:txBody>
                  <a:tcPr/>
                </a:tc>
                <a:tc>
                  <a:txBody>
                    <a:bodyPr/>
                    <a:lstStyle/>
                    <a:p>
                      <a:endParaRPr lang="en-US" dirty="0"/>
                    </a:p>
                  </a:txBody>
                  <a:tcPr>
                    <a:solidFill>
                      <a:srgbClr val="FD2717"/>
                    </a:solidFill>
                  </a:tcPr>
                </a:tc>
                <a:tc>
                  <a:txBody>
                    <a:bodyPr/>
                    <a:lstStyle/>
                    <a:p>
                      <a:endParaRPr lang="en-US" dirty="0"/>
                    </a:p>
                  </a:txBody>
                  <a:tcPr>
                    <a:solidFill>
                      <a:srgbClr val="FFFF00"/>
                    </a:solidFill>
                  </a:tcPr>
                </a:tc>
                <a:tc>
                  <a:txBody>
                    <a:bodyPr/>
                    <a:lstStyle/>
                    <a:p>
                      <a:endParaRPr lang="en-US" dirty="0"/>
                    </a:p>
                  </a:txBody>
                  <a:tcPr>
                    <a:solidFill>
                      <a:srgbClr val="92D050"/>
                    </a:solidFill>
                  </a:tcPr>
                </a:tc>
              </a:tr>
            </a:tbl>
          </a:graphicData>
        </a:graphic>
      </p:graphicFrame>
    </p:spTree>
    <p:extLst>
      <p:ext uri="{BB962C8B-B14F-4D97-AF65-F5344CB8AC3E}">
        <p14:creationId xmlns:p14="http://schemas.microsoft.com/office/powerpoint/2010/main" val="1741817232"/>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Intervention (</a:t>
            </a:r>
            <a:r>
              <a:rPr lang="en-US" sz="3600" b="1" dirty="0" err="1" smtClean="0"/>
              <a:t>Personalised</a:t>
            </a:r>
            <a:r>
              <a:rPr lang="en-US" sz="3600" b="1" dirty="0" smtClean="0"/>
              <a:t> Plan) for the  </a:t>
            </a:r>
            <a:br>
              <a:rPr lang="en-US" sz="3600" b="1" dirty="0" smtClean="0"/>
            </a:br>
            <a:r>
              <a:rPr lang="en-US" sz="3600" b="1" dirty="0" smtClean="0"/>
              <a:t>Lower Achieving Learners</a:t>
            </a:r>
            <a:endParaRPr lang="en-US" sz="3600" b="1"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764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6200000">
            <a:off x="7274253" y="3505200"/>
            <a:ext cx="603627" cy="369332"/>
          </a:xfrm>
          <a:prstGeom prst="rect">
            <a:avLst/>
          </a:prstGeom>
          <a:noFill/>
        </p:spPr>
        <p:txBody>
          <a:bodyPr wrap="none" rtlCol="0">
            <a:spAutoFit/>
          </a:bodyPr>
          <a:lstStyle/>
          <a:p>
            <a:r>
              <a:rPr lang="en-US" dirty="0" smtClean="0"/>
              <a:t>Sept</a:t>
            </a:r>
            <a:endParaRPr lang="en-US" dirty="0"/>
          </a:p>
        </p:txBody>
      </p:sp>
      <p:sp>
        <p:nvSpPr>
          <p:cNvPr id="5" name="TextBox 4"/>
          <p:cNvSpPr txBox="1"/>
          <p:nvPr/>
        </p:nvSpPr>
        <p:spPr>
          <a:xfrm rot="16200000">
            <a:off x="7684705" y="3968221"/>
            <a:ext cx="826188" cy="369332"/>
          </a:xfrm>
          <a:prstGeom prst="rect">
            <a:avLst/>
          </a:prstGeom>
          <a:noFill/>
        </p:spPr>
        <p:txBody>
          <a:bodyPr wrap="none" rtlCol="0">
            <a:spAutoFit/>
          </a:bodyPr>
          <a:lstStyle/>
          <a:p>
            <a:r>
              <a:rPr lang="en-US" dirty="0" smtClean="0"/>
              <a:t>Term 1</a:t>
            </a:r>
            <a:endParaRPr lang="en-US" dirty="0"/>
          </a:p>
        </p:txBody>
      </p:sp>
      <p:sp>
        <p:nvSpPr>
          <p:cNvPr id="6" name="TextBox 5"/>
          <p:cNvSpPr txBox="1"/>
          <p:nvPr/>
        </p:nvSpPr>
        <p:spPr>
          <a:xfrm rot="16200000">
            <a:off x="7320227" y="5198294"/>
            <a:ext cx="511679" cy="369332"/>
          </a:xfrm>
          <a:prstGeom prst="rect">
            <a:avLst/>
          </a:prstGeom>
          <a:noFill/>
        </p:spPr>
        <p:txBody>
          <a:bodyPr wrap="none" rtlCol="0">
            <a:spAutoFit/>
          </a:bodyPr>
          <a:lstStyle/>
          <a:p>
            <a:r>
              <a:rPr lang="en-US" dirty="0" smtClean="0"/>
              <a:t>Oct</a:t>
            </a:r>
            <a:endParaRPr lang="en-US" dirty="0"/>
          </a:p>
        </p:txBody>
      </p:sp>
    </p:spTree>
    <p:extLst>
      <p:ext uri="{BB962C8B-B14F-4D97-AF65-F5344CB8AC3E}">
        <p14:creationId xmlns:p14="http://schemas.microsoft.com/office/powerpoint/2010/main" val="3638986595"/>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Personalised</a:t>
            </a:r>
            <a:r>
              <a:rPr lang="en-US" b="1" dirty="0"/>
              <a:t> Plan / </a:t>
            </a:r>
            <a:r>
              <a:rPr lang="en-US" b="1"/>
              <a:t/>
            </a:r>
            <a:br>
              <a:rPr lang="en-US" b="1"/>
            </a:br>
            <a:r>
              <a:rPr lang="en-US" b="1" smtClean="0"/>
              <a:t>Higher achieving </a:t>
            </a:r>
            <a:r>
              <a:rPr lang="en-US" b="1" dirty="0"/>
              <a:t>learners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3394681"/>
              </p:ext>
            </p:extLst>
          </p:nvPr>
        </p:nvGraphicFramePr>
        <p:xfrm>
          <a:off x="457201" y="2025364"/>
          <a:ext cx="8229599" cy="4279255"/>
        </p:xfrm>
        <a:graphic>
          <a:graphicData uri="http://schemas.openxmlformats.org/drawingml/2006/table">
            <a:tbl>
              <a:tblPr rtl="1" firstRow="1" firstCol="1" bandRow="1"/>
              <a:tblGrid>
                <a:gridCol w="440104"/>
                <a:gridCol w="299596"/>
                <a:gridCol w="2482118"/>
                <a:gridCol w="1477658"/>
                <a:gridCol w="2624368"/>
                <a:gridCol w="905755"/>
              </a:tblGrid>
              <a:tr h="1261735">
                <a:tc gridSpan="2">
                  <a:txBody>
                    <a:bodyPr/>
                    <a:lstStyle/>
                    <a:p>
                      <a:pPr algn="r" rtl="1">
                        <a:lnSpc>
                          <a:spcPct val="115000"/>
                        </a:lnSpc>
                        <a:spcAft>
                          <a:spcPts val="0"/>
                        </a:spcAft>
                      </a:pPr>
                      <a:r>
                        <a:rPr lang="ar-SA" sz="1200" b="1" dirty="0">
                          <a:solidFill>
                            <a:srgbClr val="002060"/>
                          </a:solidFill>
                          <a:effectLst/>
                          <a:latin typeface="Calibri"/>
                          <a:ea typeface="Calibri"/>
                          <a:cs typeface="Arial"/>
                        </a:rPr>
                        <a:t> </a:t>
                      </a:r>
                      <a:endParaRPr lang="en-US" sz="1050" dirty="0">
                        <a:solidFill>
                          <a:srgbClr val="002060"/>
                        </a:solidFill>
                        <a:effectLst/>
                        <a:latin typeface="Calibri"/>
                        <a:ea typeface="Calibri"/>
                        <a:cs typeface="Arial"/>
                      </a:endParaRPr>
                    </a:p>
                    <a:p>
                      <a:pPr algn="r" rtl="1">
                        <a:lnSpc>
                          <a:spcPct val="115000"/>
                        </a:lnSpc>
                        <a:spcAft>
                          <a:spcPts val="1000"/>
                        </a:spcAft>
                      </a:pPr>
                      <a:r>
                        <a:rPr lang="en-US" sz="1800" b="1" dirty="0">
                          <a:solidFill>
                            <a:srgbClr val="002060"/>
                          </a:solidFill>
                          <a:effectLst/>
                          <a:latin typeface="Cambria"/>
                          <a:ea typeface="Times New Roman"/>
                          <a:cs typeface="Times New Roman"/>
                        </a:rPr>
                        <a:t> </a:t>
                      </a:r>
                      <a:r>
                        <a:rPr lang="ar-SA" sz="1200" b="1" dirty="0" smtClean="0">
                          <a:effectLst/>
                          <a:latin typeface="Calibri"/>
                          <a:cs typeface="Arial"/>
                        </a:rPr>
                        <a:t>الفترة </a:t>
                      </a:r>
                      <a:r>
                        <a:rPr lang="ar-SA" sz="1200" b="1" dirty="0">
                          <a:effectLst/>
                          <a:latin typeface="Calibri"/>
                          <a:cs typeface="Arial"/>
                        </a:rPr>
                        <a:t>الدراسية</a:t>
                      </a:r>
                      <a:r>
                        <a:rPr lang="en-US" sz="1050" dirty="0">
                          <a:effectLst/>
                          <a:latin typeface="Calibri"/>
                          <a:cs typeface="Arial"/>
                        </a:rPr>
                        <a:t> </a:t>
                      </a:r>
                      <a:endParaRPr lang="en-US" sz="1050" dirty="0" smtClean="0">
                        <a:effectLst/>
                        <a:latin typeface="Calibri"/>
                        <a:cs typeface="Arial"/>
                      </a:endParaRPr>
                    </a:p>
                    <a:p>
                      <a:pPr algn="r" rtl="1">
                        <a:lnSpc>
                          <a:spcPct val="115000"/>
                        </a:lnSpc>
                        <a:spcAft>
                          <a:spcPts val="1000"/>
                        </a:spcAft>
                      </a:pPr>
                      <a:r>
                        <a:rPr lang="en-US" sz="1050" dirty="0" smtClean="0">
                          <a:effectLst/>
                          <a:latin typeface="Calibri"/>
                          <a:cs typeface="Arial"/>
                        </a:rPr>
                        <a:t>Term 1</a:t>
                      </a:r>
                      <a:endParaRPr lang="en-US" sz="1050" dirty="0">
                        <a:effectLst/>
                        <a:latin typeface="Calibri"/>
                        <a:cs typeface="Arial"/>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US"/>
                    </a:p>
                  </a:txBody>
                  <a:tcPr/>
                </a:tc>
                <a:tc>
                  <a:txBody>
                    <a:bodyPr/>
                    <a:lstStyle/>
                    <a:p>
                      <a:pPr algn="r" rtl="1">
                        <a:lnSpc>
                          <a:spcPct val="115000"/>
                        </a:lnSpc>
                        <a:spcAft>
                          <a:spcPts val="0"/>
                        </a:spcAft>
                      </a:pPr>
                      <a:r>
                        <a:rPr lang="ar-SA" sz="1200" b="1" dirty="0">
                          <a:solidFill>
                            <a:srgbClr val="002060"/>
                          </a:solidFill>
                          <a:effectLst/>
                          <a:latin typeface="Calibri"/>
                          <a:ea typeface="Calibri"/>
                          <a:cs typeface="Arial"/>
                        </a:rPr>
                        <a:t> </a:t>
                      </a:r>
                      <a:endParaRPr lang="en-US" sz="1050" dirty="0">
                        <a:solidFill>
                          <a:srgbClr val="002060"/>
                        </a:solidFill>
                        <a:effectLst/>
                        <a:latin typeface="Calibri"/>
                        <a:ea typeface="Calibri"/>
                        <a:cs typeface="Arial"/>
                      </a:endParaRPr>
                    </a:p>
                    <a:p>
                      <a:pPr algn="r" rtl="1">
                        <a:lnSpc>
                          <a:spcPct val="115000"/>
                        </a:lnSpc>
                        <a:spcAft>
                          <a:spcPts val="0"/>
                        </a:spcAft>
                      </a:pPr>
                      <a:r>
                        <a:rPr lang="ar-SA" sz="1200" b="1" dirty="0">
                          <a:solidFill>
                            <a:srgbClr val="002060"/>
                          </a:solidFill>
                          <a:effectLst/>
                          <a:latin typeface="Calibri"/>
                          <a:ea typeface="Calibri"/>
                          <a:cs typeface="Arial"/>
                        </a:rPr>
                        <a:t>نواحي ومظاهر </a:t>
                      </a:r>
                      <a:r>
                        <a:rPr lang="ar-SA" sz="1200" b="1" dirty="0" smtClean="0">
                          <a:solidFill>
                            <a:srgbClr val="002060"/>
                          </a:solidFill>
                          <a:effectLst/>
                          <a:latin typeface="Calibri"/>
                          <a:ea typeface="Calibri"/>
                          <a:cs typeface="Arial"/>
                        </a:rPr>
                        <a:t>التفوق</a:t>
                      </a:r>
                      <a:endParaRPr lang="en-US" sz="1200" b="1" dirty="0" smtClean="0">
                        <a:solidFill>
                          <a:srgbClr val="002060"/>
                        </a:solidFill>
                        <a:effectLst/>
                        <a:latin typeface="Calibri"/>
                        <a:ea typeface="Calibri"/>
                        <a:cs typeface="Arial"/>
                      </a:endParaRPr>
                    </a:p>
                    <a:p>
                      <a:pPr algn="r" rtl="1">
                        <a:lnSpc>
                          <a:spcPct val="115000"/>
                        </a:lnSpc>
                        <a:spcAft>
                          <a:spcPts val="0"/>
                        </a:spcAft>
                      </a:pPr>
                      <a:r>
                        <a:rPr lang="en-US" sz="1200" b="1" dirty="0" smtClean="0">
                          <a:solidFill>
                            <a:srgbClr val="002060"/>
                          </a:solidFill>
                          <a:effectLst/>
                          <a:latin typeface="Calibri"/>
                          <a:ea typeface="Calibri"/>
                          <a:cs typeface="Arial"/>
                        </a:rPr>
                        <a:t>Standards description</a:t>
                      </a:r>
                    </a:p>
                    <a:p>
                      <a:pPr algn="r" rtl="1">
                        <a:lnSpc>
                          <a:spcPct val="115000"/>
                        </a:lnSpc>
                        <a:spcAft>
                          <a:spcPts val="0"/>
                        </a:spcAft>
                      </a:pPr>
                      <a:r>
                        <a:rPr lang="en-US" sz="1200" b="1" dirty="0" smtClean="0">
                          <a:solidFill>
                            <a:srgbClr val="002060"/>
                          </a:solidFill>
                          <a:effectLst/>
                          <a:latin typeface="Calibri"/>
                          <a:ea typeface="Calibri"/>
                          <a:cs typeface="Arial"/>
                        </a:rPr>
                        <a:t>(higher achieving students)</a:t>
                      </a:r>
                      <a:endParaRPr lang="en-US" sz="1050" dirty="0">
                        <a:solidFill>
                          <a:srgbClr val="002060"/>
                        </a:solidFill>
                        <a:effectLst/>
                        <a:latin typeface="Calibri"/>
                        <a:ea typeface="Calibri"/>
                        <a:cs typeface="Arial"/>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rtl="1">
                        <a:lnSpc>
                          <a:spcPct val="115000"/>
                        </a:lnSpc>
                        <a:spcAft>
                          <a:spcPts val="0"/>
                        </a:spcAft>
                      </a:pPr>
                      <a:r>
                        <a:rPr lang="ar-SA" sz="1200" b="1" dirty="0">
                          <a:solidFill>
                            <a:srgbClr val="002060"/>
                          </a:solidFill>
                          <a:effectLst/>
                          <a:latin typeface="Calibri"/>
                          <a:ea typeface="Calibri"/>
                          <a:cs typeface="Arial"/>
                        </a:rPr>
                        <a:t> </a:t>
                      </a:r>
                      <a:endParaRPr lang="en-US" sz="1050" dirty="0">
                        <a:solidFill>
                          <a:srgbClr val="002060"/>
                        </a:solidFill>
                        <a:effectLst/>
                        <a:latin typeface="Calibri"/>
                        <a:ea typeface="Calibri"/>
                        <a:cs typeface="Arial"/>
                      </a:endParaRPr>
                    </a:p>
                    <a:p>
                      <a:pPr algn="r" rtl="1">
                        <a:lnSpc>
                          <a:spcPct val="115000"/>
                        </a:lnSpc>
                        <a:spcAft>
                          <a:spcPts val="0"/>
                        </a:spcAft>
                      </a:pPr>
                      <a:r>
                        <a:rPr lang="ar-SA" sz="1200" b="1" dirty="0">
                          <a:solidFill>
                            <a:srgbClr val="002060"/>
                          </a:solidFill>
                          <a:effectLst/>
                          <a:latin typeface="Calibri"/>
                          <a:ea typeface="Calibri"/>
                          <a:cs typeface="Arial"/>
                        </a:rPr>
                        <a:t>أسباب التفوق و </a:t>
                      </a:r>
                      <a:r>
                        <a:rPr lang="ar-SA" sz="1200" b="1" dirty="0" smtClean="0">
                          <a:solidFill>
                            <a:srgbClr val="002060"/>
                          </a:solidFill>
                          <a:effectLst/>
                          <a:latin typeface="Calibri"/>
                          <a:ea typeface="Calibri"/>
                          <a:cs typeface="Arial"/>
                        </a:rPr>
                        <a:t>التميز</a:t>
                      </a:r>
                      <a:endParaRPr lang="en-US" sz="1200" b="1" dirty="0" smtClean="0">
                        <a:solidFill>
                          <a:srgbClr val="002060"/>
                        </a:solidFill>
                        <a:effectLst/>
                        <a:latin typeface="Calibri"/>
                        <a:ea typeface="Calibri"/>
                        <a:cs typeface="Arial"/>
                      </a:endParaRPr>
                    </a:p>
                    <a:p>
                      <a:pPr algn="r" rtl="1">
                        <a:lnSpc>
                          <a:spcPct val="115000"/>
                        </a:lnSpc>
                        <a:spcAft>
                          <a:spcPts val="0"/>
                        </a:spcAft>
                      </a:pPr>
                      <a:r>
                        <a:rPr lang="en-US" sz="1200" b="1" dirty="0" smtClean="0">
                          <a:solidFill>
                            <a:srgbClr val="002060"/>
                          </a:solidFill>
                          <a:effectLst/>
                          <a:latin typeface="Calibri"/>
                          <a:ea typeface="Calibri"/>
                          <a:cs typeface="Arial"/>
                        </a:rPr>
                        <a:t>Reasons for high achievement </a:t>
                      </a:r>
                      <a:endParaRPr lang="en-US" sz="1050" dirty="0">
                        <a:solidFill>
                          <a:srgbClr val="002060"/>
                        </a:solidFill>
                        <a:effectLst/>
                        <a:latin typeface="Calibri"/>
                        <a:ea typeface="Calibri"/>
                        <a:cs typeface="Arial"/>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rtl="1">
                        <a:lnSpc>
                          <a:spcPct val="115000"/>
                        </a:lnSpc>
                        <a:spcAft>
                          <a:spcPts val="0"/>
                        </a:spcAft>
                      </a:pPr>
                      <a:r>
                        <a:rPr lang="ar-SA" sz="1200" b="1" dirty="0">
                          <a:solidFill>
                            <a:srgbClr val="002060"/>
                          </a:solidFill>
                          <a:effectLst/>
                          <a:latin typeface="Calibri"/>
                          <a:ea typeface="Calibri"/>
                          <a:cs typeface="Arial"/>
                        </a:rPr>
                        <a:t> </a:t>
                      </a:r>
                      <a:endParaRPr lang="en-US" sz="1050" dirty="0">
                        <a:solidFill>
                          <a:srgbClr val="002060"/>
                        </a:solidFill>
                        <a:effectLst/>
                        <a:latin typeface="Calibri"/>
                        <a:ea typeface="Calibri"/>
                        <a:cs typeface="Arial"/>
                      </a:endParaRPr>
                    </a:p>
                    <a:p>
                      <a:pPr algn="r" rtl="1">
                        <a:lnSpc>
                          <a:spcPct val="115000"/>
                        </a:lnSpc>
                        <a:spcAft>
                          <a:spcPts val="0"/>
                        </a:spcAft>
                      </a:pPr>
                      <a:r>
                        <a:rPr lang="ar-SA" sz="1200" b="1" dirty="0">
                          <a:solidFill>
                            <a:srgbClr val="002060"/>
                          </a:solidFill>
                          <a:effectLst/>
                          <a:latin typeface="Calibri"/>
                          <a:ea typeface="Calibri"/>
                          <a:cs typeface="Arial"/>
                        </a:rPr>
                        <a:t>خطة الإثراء و </a:t>
                      </a:r>
                      <a:r>
                        <a:rPr lang="ar-SA" sz="1200" b="1" dirty="0" smtClean="0">
                          <a:solidFill>
                            <a:srgbClr val="002060"/>
                          </a:solidFill>
                          <a:effectLst/>
                          <a:latin typeface="Calibri"/>
                          <a:ea typeface="Calibri"/>
                          <a:cs typeface="Arial"/>
                        </a:rPr>
                        <a:t>المتابعة</a:t>
                      </a:r>
                      <a:endParaRPr lang="en-US" sz="1200" b="1" dirty="0" smtClean="0">
                        <a:solidFill>
                          <a:srgbClr val="002060"/>
                        </a:solidFill>
                        <a:effectLst/>
                        <a:latin typeface="Calibri"/>
                        <a:ea typeface="Calibri"/>
                        <a:cs typeface="Arial"/>
                      </a:endParaRPr>
                    </a:p>
                    <a:p>
                      <a:pPr algn="r" rtl="1">
                        <a:lnSpc>
                          <a:spcPct val="115000"/>
                        </a:lnSpc>
                        <a:spcAft>
                          <a:spcPts val="0"/>
                        </a:spcAft>
                      </a:pPr>
                      <a:r>
                        <a:rPr lang="en-US" sz="1200" b="1" dirty="0" smtClean="0">
                          <a:solidFill>
                            <a:srgbClr val="002060"/>
                          </a:solidFill>
                          <a:effectLst/>
                          <a:latin typeface="Calibri"/>
                          <a:ea typeface="Calibri"/>
                          <a:cs typeface="Arial"/>
                        </a:rPr>
                        <a:t>Development and progress plan </a:t>
                      </a:r>
                      <a:endParaRPr lang="en-US" sz="1050" dirty="0">
                        <a:solidFill>
                          <a:srgbClr val="002060"/>
                        </a:solidFill>
                        <a:effectLst/>
                        <a:latin typeface="Calibri"/>
                        <a:ea typeface="Calibri"/>
                        <a:cs typeface="Arial"/>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rtl="1">
                        <a:lnSpc>
                          <a:spcPct val="115000"/>
                        </a:lnSpc>
                        <a:spcAft>
                          <a:spcPts val="0"/>
                        </a:spcAft>
                      </a:pPr>
                      <a:r>
                        <a:rPr lang="ar-SA" sz="1200" b="1" dirty="0">
                          <a:solidFill>
                            <a:srgbClr val="002060"/>
                          </a:solidFill>
                          <a:effectLst/>
                          <a:latin typeface="Calibri"/>
                          <a:ea typeface="Calibri"/>
                          <a:cs typeface="Arial"/>
                        </a:rPr>
                        <a:t> </a:t>
                      </a:r>
                      <a:endParaRPr lang="en-US" sz="1050" dirty="0">
                        <a:solidFill>
                          <a:srgbClr val="002060"/>
                        </a:solidFill>
                        <a:effectLst/>
                        <a:latin typeface="Calibri"/>
                        <a:ea typeface="Calibri"/>
                        <a:cs typeface="Arial"/>
                      </a:endParaRPr>
                    </a:p>
                    <a:p>
                      <a:pPr algn="r" rtl="1">
                        <a:lnSpc>
                          <a:spcPct val="115000"/>
                        </a:lnSpc>
                        <a:spcAft>
                          <a:spcPts val="0"/>
                        </a:spcAft>
                      </a:pPr>
                      <a:r>
                        <a:rPr lang="ar-SA" sz="1200" b="1" dirty="0">
                          <a:solidFill>
                            <a:srgbClr val="002060"/>
                          </a:solidFill>
                          <a:effectLst/>
                          <a:latin typeface="Calibri"/>
                          <a:ea typeface="Calibri"/>
                          <a:cs typeface="Arial"/>
                        </a:rPr>
                        <a:t>مؤشر </a:t>
                      </a:r>
                      <a:r>
                        <a:rPr lang="ar-SA" sz="1200" b="1" dirty="0" smtClean="0">
                          <a:solidFill>
                            <a:srgbClr val="002060"/>
                          </a:solidFill>
                          <a:effectLst/>
                          <a:latin typeface="Calibri"/>
                          <a:ea typeface="Calibri"/>
                          <a:cs typeface="Arial"/>
                        </a:rPr>
                        <a:t>النجاح</a:t>
                      </a:r>
                      <a:endParaRPr lang="en-US" sz="1200" b="1" dirty="0" smtClean="0">
                        <a:solidFill>
                          <a:srgbClr val="002060"/>
                        </a:solidFill>
                        <a:effectLst/>
                        <a:latin typeface="Calibri"/>
                        <a:ea typeface="Calibri"/>
                        <a:cs typeface="Arial"/>
                      </a:endParaRPr>
                    </a:p>
                    <a:p>
                      <a:pPr algn="r" rtl="1">
                        <a:lnSpc>
                          <a:spcPct val="115000"/>
                        </a:lnSpc>
                        <a:spcAft>
                          <a:spcPts val="0"/>
                        </a:spcAft>
                      </a:pPr>
                      <a:r>
                        <a:rPr lang="en-US" sz="1200" b="1" dirty="0" smtClean="0">
                          <a:solidFill>
                            <a:srgbClr val="002060"/>
                          </a:solidFill>
                          <a:effectLst/>
                          <a:latin typeface="Calibri"/>
                          <a:ea typeface="Calibri"/>
                          <a:cs typeface="Arial"/>
                        </a:rPr>
                        <a:t>Success criteria </a:t>
                      </a:r>
                      <a:endParaRPr lang="en-US" sz="1050" dirty="0">
                        <a:solidFill>
                          <a:srgbClr val="002060"/>
                        </a:solidFill>
                        <a:effectLst/>
                        <a:latin typeface="Calibri"/>
                        <a:ea typeface="Calibri"/>
                        <a:cs typeface="Arial"/>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732701">
                <a:tc>
                  <a:txBody>
                    <a:bodyPr/>
                    <a:lstStyle/>
                    <a:p>
                      <a:pPr algn="r" rtl="1">
                        <a:lnSpc>
                          <a:spcPct val="115000"/>
                        </a:lnSpc>
                        <a:spcAft>
                          <a:spcPts val="0"/>
                        </a:spcAft>
                      </a:pPr>
                      <a:r>
                        <a:rPr lang="ar-SA" sz="1200" b="1" dirty="0">
                          <a:solidFill>
                            <a:srgbClr val="002060"/>
                          </a:solidFill>
                          <a:effectLst/>
                          <a:latin typeface="Calibri"/>
                          <a:ea typeface="Calibri"/>
                          <a:cs typeface="Arial"/>
                        </a:rPr>
                        <a:t> </a:t>
                      </a:r>
                      <a:endParaRPr lang="en-US" sz="1050" dirty="0">
                        <a:solidFill>
                          <a:srgbClr val="002060"/>
                        </a:solidFill>
                        <a:effectLst/>
                        <a:latin typeface="Calibri"/>
                        <a:ea typeface="Calibri"/>
                        <a:cs typeface="Arial"/>
                      </a:endParaRPr>
                    </a:p>
                    <a:p>
                      <a:pPr algn="r" rtl="1">
                        <a:lnSpc>
                          <a:spcPct val="115000"/>
                        </a:lnSpc>
                        <a:spcAft>
                          <a:spcPts val="0"/>
                        </a:spcAft>
                      </a:pPr>
                      <a:r>
                        <a:rPr lang="ar-SA" sz="1200" b="1" dirty="0">
                          <a:solidFill>
                            <a:srgbClr val="002060"/>
                          </a:solidFill>
                          <a:effectLst/>
                          <a:latin typeface="Calibri"/>
                          <a:ea typeface="Calibri"/>
                          <a:cs typeface="Arial"/>
                        </a:rPr>
                        <a:t> </a:t>
                      </a:r>
                      <a:endParaRPr lang="en-US" sz="1050" dirty="0">
                        <a:solidFill>
                          <a:srgbClr val="002060"/>
                        </a:solidFill>
                        <a:effectLst/>
                        <a:latin typeface="Calibri"/>
                        <a:ea typeface="Calibri"/>
                        <a:cs typeface="Arial"/>
                      </a:endParaRPr>
                    </a:p>
                    <a:p>
                      <a:pPr algn="r" rtl="1">
                        <a:lnSpc>
                          <a:spcPct val="115000"/>
                        </a:lnSpc>
                        <a:spcAft>
                          <a:spcPts val="0"/>
                        </a:spcAft>
                      </a:pPr>
                      <a:r>
                        <a:rPr lang="ar-SA" sz="1200" b="1" dirty="0">
                          <a:solidFill>
                            <a:srgbClr val="002060"/>
                          </a:solidFill>
                          <a:effectLst/>
                          <a:latin typeface="Calibri"/>
                          <a:ea typeface="Calibri"/>
                          <a:cs typeface="Arial"/>
                        </a:rPr>
                        <a:t> </a:t>
                      </a:r>
                      <a:endParaRPr lang="en-US" sz="1050" dirty="0">
                        <a:solidFill>
                          <a:srgbClr val="002060"/>
                        </a:solidFill>
                        <a:effectLst/>
                        <a:latin typeface="Calibri"/>
                        <a:ea typeface="Calibri"/>
                        <a:cs typeface="Arial"/>
                      </a:endParaRPr>
                    </a:p>
                    <a:p>
                      <a:pPr algn="r" rtl="1">
                        <a:lnSpc>
                          <a:spcPct val="115000"/>
                        </a:lnSpc>
                        <a:spcAft>
                          <a:spcPts val="0"/>
                        </a:spcAft>
                      </a:pPr>
                      <a:r>
                        <a:rPr lang="ar-SA" sz="1200" b="1" dirty="0">
                          <a:solidFill>
                            <a:srgbClr val="002060"/>
                          </a:solidFill>
                          <a:effectLst/>
                          <a:latin typeface="Calibri"/>
                          <a:ea typeface="Calibri"/>
                          <a:cs typeface="Arial"/>
                        </a:rPr>
                        <a:t>الفصل</a:t>
                      </a:r>
                      <a:endParaRPr lang="en-US" sz="1050" dirty="0">
                        <a:solidFill>
                          <a:srgbClr val="002060"/>
                        </a:solidFill>
                        <a:effectLst/>
                        <a:latin typeface="Calibri"/>
                        <a:ea typeface="Calibri"/>
                        <a:cs typeface="Arial"/>
                      </a:endParaRPr>
                    </a:p>
                    <a:p>
                      <a:pPr algn="r" rtl="1">
                        <a:lnSpc>
                          <a:spcPct val="115000"/>
                        </a:lnSpc>
                        <a:spcAft>
                          <a:spcPts val="0"/>
                        </a:spcAft>
                      </a:pPr>
                      <a:r>
                        <a:rPr lang="ar-SA" sz="1200" b="1" dirty="0" smtClean="0">
                          <a:solidFill>
                            <a:srgbClr val="002060"/>
                          </a:solidFill>
                          <a:effectLst/>
                          <a:latin typeface="Calibri"/>
                          <a:ea typeface="Calibri"/>
                          <a:cs typeface="Arial"/>
                        </a:rPr>
                        <a:t>الأول</a:t>
                      </a:r>
                      <a:endParaRPr lang="en-US" sz="1200" b="1" dirty="0" smtClean="0">
                        <a:solidFill>
                          <a:srgbClr val="002060"/>
                        </a:solidFill>
                        <a:effectLst/>
                        <a:latin typeface="Calibri"/>
                        <a:ea typeface="Calibri"/>
                        <a:cs typeface="Arial"/>
                      </a:endParaRPr>
                    </a:p>
                    <a:p>
                      <a:pPr marL="0" marR="0" indent="0" algn="r" defTabSz="914400" rtl="1" eaLnBrk="1" fontAlgn="auto" latinLnBrk="0" hangingPunct="1">
                        <a:lnSpc>
                          <a:spcPct val="115000"/>
                        </a:lnSpc>
                        <a:spcBef>
                          <a:spcPts val="0"/>
                        </a:spcBef>
                        <a:spcAft>
                          <a:spcPts val="0"/>
                        </a:spcAft>
                        <a:buClrTx/>
                        <a:buSzTx/>
                        <a:buFontTx/>
                        <a:buNone/>
                        <a:tabLst/>
                        <a:defRPr/>
                      </a:pPr>
                      <a:r>
                        <a:rPr lang="en-US" sz="1050" smtClean="0"/>
                        <a:t>Term 1</a:t>
                      </a:r>
                    </a:p>
                    <a:p>
                      <a:pPr algn="r" rtl="1">
                        <a:lnSpc>
                          <a:spcPct val="115000"/>
                        </a:lnSpc>
                        <a:spcAft>
                          <a:spcPts val="0"/>
                        </a:spcAft>
                      </a:pPr>
                      <a:endParaRPr lang="en-US" sz="1050" dirty="0">
                        <a:solidFill>
                          <a:srgbClr val="002060"/>
                        </a:solidFill>
                        <a:effectLst/>
                        <a:latin typeface="Calibri"/>
                        <a:ea typeface="Calibri"/>
                        <a:cs typeface="Arial"/>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b="1" dirty="0">
                          <a:solidFill>
                            <a:srgbClr val="002060"/>
                          </a:solidFill>
                          <a:effectLst/>
                          <a:latin typeface="Calibri"/>
                          <a:ea typeface="Calibri"/>
                          <a:cs typeface="Arial"/>
                        </a:rPr>
                        <a:t> </a:t>
                      </a:r>
                      <a:endParaRPr lang="en-US" sz="1050" dirty="0">
                        <a:solidFill>
                          <a:srgbClr val="002060"/>
                        </a:solidFill>
                        <a:effectLst/>
                        <a:latin typeface="Calibri"/>
                        <a:ea typeface="Calibri"/>
                        <a:cs typeface="Arial"/>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b="1" dirty="0">
                          <a:solidFill>
                            <a:srgbClr val="002060"/>
                          </a:solidFill>
                          <a:effectLst/>
                          <a:latin typeface="Calibri"/>
                          <a:ea typeface="Calibri"/>
                          <a:cs typeface="Arial"/>
                        </a:rPr>
                        <a:t> </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2060"/>
                          </a:solidFill>
                          <a:effectLst/>
                          <a:latin typeface="Calibri"/>
                          <a:ea typeface="Calibri"/>
                          <a:cs typeface="Arial"/>
                        </a:rPr>
                        <a:t>(  ) المشاركة الصفية و إنجاز الأعمال بسرعة</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2060"/>
                          </a:solidFill>
                          <a:effectLst/>
                          <a:latin typeface="Calibri"/>
                          <a:ea typeface="Calibri"/>
                          <a:cs typeface="Arial"/>
                        </a:rPr>
                        <a:t>(  ) ارتفاع المستوى التحصيلي و الرصيد اللغوي</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0000"/>
                          </a:solidFill>
                          <a:effectLst/>
                          <a:latin typeface="Calibri"/>
                          <a:ea typeface="Calibri"/>
                          <a:cs typeface="Arial"/>
                        </a:rPr>
                        <a:t>(</a:t>
                      </a:r>
                      <a:r>
                        <a:rPr lang="ar-SA" sz="1200" b="1" dirty="0">
                          <a:solidFill>
                            <a:srgbClr val="002060"/>
                          </a:solidFill>
                          <a:effectLst/>
                          <a:latin typeface="Calibri"/>
                          <a:ea typeface="Calibri"/>
                          <a:cs typeface="Arial"/>
                        </a:rPr>
                        <a:t>  ) الاهتمام بالواجبات المنزلية</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0000"/>
                          </a:solidFill>
                          <a:effectLst/>
                          <a:latin typeface="Calibri"/>
                          <a:ea typeface="Calibri"/>
                          <a:cs typeface="Arial"/>
                        </a:rPr>
                        <a:t>(</a:t>
                      </a:r>
                      <a:r>
                        <a:rPr lang="ar-SA" sz="1200" b="1" dirty="0">
                          <a:solidFill>
                            <a:srgbClr val="FF0000"/>
                          </a:solidFill>
                          <a:effectLst/>
                          <a:latin typeface="Calibri"/>
                          <a:ea typeface="Calibri"/>
                          <a:cs typeface="Arial"/>
                        </a:rPr>
                        <a:t>  </a:t>
                      </a:r>
                      <a:r>
                        <a:rPr lang="ar-SA" sz="1200" b="1" dirty="0">
                          <a:solidFill>
                            <a:srgbClr val="002060"/>
                          </a:solidFill>
                          <a:effectLst/>
                          <a:latin typeface="Calibri"/>
                          <a:ea typeface="Calibri"/>
                          <a:cs typeface="Arial"/>
                        </a:rPr>
                        <a:t>) القدرة على القراءة والكتابة بمهارة</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2060"/>
                          </a:solidFill>
                          <a:effectLst/>
                          <a:latin typeface="Calibri"/>
                          <a:ea typeface="Calibri"/>
                          <a:cs typeface="Arial"/>
                        </a:rPr>
                        <a:t>(  ) القدرة على الحفظ</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2060"/>
                          </a:solidFill>
                          <a:effectLst/>
                          <a:latin typeface="Calibri"/>
                          <a:ea typeface="Calibri"/>
                          <a:cs typeface="Arial"/>
                        </a:rPr>
                        <a:t>( </a:t>
                      </a:r>
                      <a:r>
                        <a:rPr lang="ar-SA" sz="1200" b="1" dirty="0">
                          <a:solidFill>
                            <a:srgbClr val="FF0000"/>
                          </a:solidFill>
                          <a:effectLst/>
                          <a:latin typeface="Calibri"/>
                          <a:ea typeface="Calibri"/>
                          <a:cs typeface="Arial"/>
                        </a:rPr>
                        <a:t> </a:t>
                      </a:r>
                      <a:r>
                        <a:rPr lang="ar-SA" sz="1200" b="1" dirty="0">
                          <a:solidFill>
                            <a:srgbClr val="002060"/>
                          </a:solidFill>
                          <a:effectLst/>
                          <a:latin typeface="Calibri"/>
                          <a:ea typeface="Calibri"/>
                          <a:cs typeface="Arial"/>
                        </a:rPr>
                        <a:t>) الاتزان و قوة الشخصية</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2060"/>
                          </a:solidFill>
                          <a:effectLst/>
                          <a:latin typeface="Calibri"/>
                          <a:ea typeface="Calibri"/>
                          <a:cs typeface="Arial"/>
                        </a:rPr>
                        <a:t>(  ) الإبداع في الشعر و كتابة القصة</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2060"/>
                          </a:solidFill>
                          <a:effectLst/>
                          <a:latin typeface="Calibri"/>
                          <a:ea typeface="Calibri"/>
                          <a:cs typeface="Arial"/>
                        </a:rPr>
                        <a:t>(  ) وجود السمات القيادية</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2060"/>
                          </a:solidFill>
                          <a:effectLst/>
                          <a:latin typeface="Calibri"/>
                          <a:ea typeface="Calibri"/>
                          <a:cs typeface="Arial"/>
                        </a:rPr>
                        <a:t> </a:t>
                      </a:r>
                      <a:endParaRPr lang="en-US" sz="1050" dirty="0">
                        <a:solidFill>
                          <a:srgbClr val="002060"/>
                        </a:solidFill>
                        <a:effectLst/>
                        <a:latin typeface="Calibri"/>
                        <a:ea typeface="Calibri"/>
                        <a:cs typeface="Arial"/>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b="1" dirty="0">
                          <a:solidFill>
                            <a:srgbClr val="002060"/>
                          </a:solidFill>
                          <a:effectLst/>
                          <a:latin typeface="Calibri"/>
                          <a:ea typeface="Calibri"/>
                          <a:cs typeface="Arial"/>
                        </a:rPr>
                        <a:t> </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2060"/>
                          </a:solidFill>
                          <a:effectLst/>
                          <a:latin typeface="Calibri"/>
                          <a:ea typeface="Calibri"/>
                          <a:cs typeface="Arial"/>
                        </a:rPr>
                        <a:t>(  ) ارتفاع مستوى الذكاء </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2060"/>
                          </a:solidFill>
                          <a:effectLst/>
                          <a:latin typeface="Calibri"/>
                          <a:ea typeface="Calibri"/>
                          <a:cs typeface="Arial"/>
                        </a:rPr>
                        <a:t>(  ) متابعة الأسرة</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2060"/>
                          </a:solidFill>
                          <a:effectLst/>
                          <a:latin typeface="Calibri"/>
                          <a:ea typeface="Calibri"/>
                          <a:cs typeface="Arial"/>
                        </a:rPr>
                        <a:t>(  ) تنظيم الوقت</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2060"/>
                          </a:solidFill>
                          <a:effectLst/>
                          <a:latin typeface="Calibri"/>
                          <a:ea typeface="Calibri"/>
                          <a:cs typeface="Arial"/>
                        </a:rPr>
                        <a:t>(  ) الإحساس بالمسؤولية</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2060"/>
                          </a:solidFill>
                          <a:effectLst/>
                          <a:latin typeface="Calibri"/>
                          <a:ea typeface="Calibri"/>
                          <a:cs typeface="Arial"/>
                        </a:rPr>
                        <a:t>(  ) قوة الدافعية لدى الطالبة</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2060"/>
                          </a:solidFill>
                          <a:effectLst/>
                          <a:latin typeface="Calibri"/>
                          <a:ea typeface="Calibri"/>
                          <a:cs typeface="Arial"/>
                        </a:rPr>
                        <a:t>(</a:t>
                      </a:r>
                      <a:r>
                        <a:rPr lang="ar-SA" sz="1200" b="1" dirty="0">
                          <a:solidFill>
                            <a:srgbClr val="FF0000"/>
                          </a:solidFill>
                          <a:effectLst/>
                          <a:latin typeface="Calibri"/>
                          <a:ea typeface="Calibri"/>
                          <a:cs typeface="Arial"/>
                        </a:rPr>
                        <a:t> </a:t>
                      </a:r>
                      <a:r>
                        <a:rPr lang="ar-SA" sz="1200" b="1" dirty="0">
                          <a:solidFill>
                            <a:srgbClr val="002060"/>
                          </a:solidFill>
                          <a:effectLst/>
                          <a:latin typeface="Calibri"/>
                          <a:ea typeface="Calibri"/>
                          <a:cs typeface="Arial"/>
                        </a:rPr>
                        <a:t> )  الثقة بالنفس</a:t>
                      </a:r>
                      <a:endParaRPr lang="en-US" sz="1050" dirty="0">
                        <a:solidFill>
                          <a:srgbClr val="002060"/>
                        </a:solidFill>
                        <a:effectLst/>
                        <a:latin typeface="Calibri"/>
                        <a:ea typeface="Calibri"/>
                        <a:cs typeface="Arial"/>
                      </a:endParaRPr>
                    </a:p>
                    <a:p>
                      <a:pPr algn="r" rtl="1">
                        <a:lnSpc>
                          <a:spcPct val="150000"/>
                        </a:lnSpc>
                        <a:spcAft>
                          <a:spcPts val="0"/>
                        </a:spcAft>
                      </a:pPr>
                      <a:r>
                        <a:rPr lang="ar-SA" sz="1200" b="1" dirty="0">
                          <a:solidFill>
                            <a:srgbClr val="002060"/>
                          </a:solidFill>
                          <a:effectLst/>
                          <a:latin typeface="Calibri"/>
                          <a:ea typeface="Calibri"/>
                          <a:cs typeface="Arial"/>
                        </a:rPr>
                        <a:t>(  ) تنويع المطالعات</a:t>
                      </a:r>
                      <a:endParaRPr lang="en-US" sz="1050" dirty="0">
                        <a:solidFill>
                          <a:srgbClr val="002060"/>
                        </a:solidFill>
                        <a:effectLst/>
                        <a:latin typeface="Calibri"/>
                        <a:ea typeface="Calibri"/>
                        <a:cs typeface="Arial"/>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ar-SA" sz="1200" b="1">
                          <a:solidFill>
                            <a:srgbClr val="002060"/>
                          </a:solidFill>
                          <a:effectLst/>
                          <a:latin typeface="Calibri"/>
                          <a:ea typeface="Calibri"/>
                          <a:cs typeface="Arial"/>
                        </a:rPr>
                        <a:t> </a:t>
                      </a:r>
                      <a:endParaRPr lang="en-US" sz="1050">
                        <a:solidFill>
                          <a:srgbClr val="002060"/>
                        </a:solidFill>
                        <a:effectLst/>
                        <a:latin typeface="Calibri"/>
                        <a:ea typeface="Calibri"/>
                        <a:cs typeface="Arial"/>
                      </a:endParaRPr>
                    </a:p>
                    <a:p>
                      <a:pPr algn="r" rtl="1">
                        <a:lnSpc>
                          <a:spcPct val="150000"/>
                        </a:lnSpc>
                        <a:spcAft>
                          <a:spcPts val="0"/>
                        </a:spcAft>
                      </a:pPr>
                      <a:r>
                        <a:rPr lang="ar-SA" sz="1200" b="1">
                          <a:solidFill>
                            <a:srgbClr val="002060"/>
                          </a:solidFill>
                          <a:effectLst/>
                          <a:latin typeface="Calibri"/>
                          <a:ea typeface="Calibri"/>
                          <a:cs typeface="Arial"/>
                        </a:rPr>
                        <a:t>(   ) تولية الطالبة مهام قيادية</a:t>
                      </a:r>
                      <a:endParaRPr lang="en-US" sz="1050">
                        <a:solidFill>
                          <a:srgbClr val="002060"/>
                        </a:solidFill>
                        <a:effectLst/>
                        <a:latin typeface="Calibri"/>
                        <a:ea typeface="Calibri"/>
                        <a:cs typeface="Arial"/>
                      </a:endParaRPr>
                    </a:p>
                    <a:p>
                      <a:pPr algn="r" rtl="1">
                        <a:lnSpc>
                          <a:spcPct val="150000"/>
                        </a:lnSpc>
                        <a:spcAft>
                          <a:spcPts val="0"/>
                        </a:spcAft>
                      </a:pPr>
                      <a:r>
                        <a:rPr lang="ar-SA" sz="1200" b="1">
                          <a:solidFill>
                            <a:srgbClr val="002060"/>
                          </a:solidFill>
                          <a:effectLst/>
                          <a:latin typeface="Calibri"/>
                          <a:ea typeface="Calibri"/>
                          <a:cs typeface="Arial"/>
                        </a:rPr>
                        <a:t>(   ) المشاركة في خطط الدروس و العروض التقديمية</a:t>
                      </a:r>
                      <a:endParaRPr lang="en-US" sz="1050">
                        <a:solidFill>
                          <a:srgbClr val="002060"/>
                        </a:solidFill>
                        <a:effectLst/>
                        <a:latin typeface="Calibri"/>
                        <a:ea typeface="Calibri"/>
                        <a:cs typeface="Arial"/>
                      </a:endParaRPr>
                    </a:p>
                    <a:p>
                      <a:pPr algn="r" rtl="1">
                        <a:lnSpc>
                          <a:spcPct val="150000"/>
                        </a:lnSpc>
                        <a:spcAft>
                          <a:spcPts val="0"/>
                        </a:spcAft>
                      </a:pPr>
                      <a:r>
                        <a:rPr lang="ar-SA" sz="1200" b="1">
                          <a:solidFill>
                            <a:srgbClr val="002060"/>
                          </a:solidFill>
                          <a:effectLst/>
                          <a:latin typeface="Calibri"/>
                          <a:ea typeface="Calibri"/>
                          <a:cs typeface="Arial"/>
                        </a:rPr>
                        <a:t>(</a:t>
                      </a:r>
                      <a:r>
                        <a:rPr lang="ar-SA" sz="1200" b="1">
                          <a:solidFill>
                            <a:srgbClr val="FF0000"/>
                          </a:solidFill>
                          <a:effectLst/>
                          <a:latin typeface="Calibri"/>
                          <a:ea typeface="Calibri"/>
                          <a:cs typeface="Arial"/>
                        </a:rPr>
                        <a:t>  </a:t>
                      </a:r>
                      <a:r>
                        <a:rPr lang="ar-SA" sz="1200" b="1">
                          <a:solidFill>
                            <a:srgbClr val="002060"/>
                          </a:solidFill>
                          <a:effectLst/>
                          <a:latin typeface="Calibri"/>
                          <a:ea typeface="Calibri"/>
                          <a:cs typeface="Arial"/>
                        </a:rPr>
                        <a:t> ) التنويع في أوراق العمل الاثرائية</a:t>
                      </a:r>
                      <a:endParaRPr lang="en-US" sz="1050">
                        <a:solidFill>
                          <a:srgbClr val="002060"/>
                        </a:solidFill>
                        <a:effectLst/>
                        <a:latin typeface="Calibri"/>
                        <a:ea typeface="Calibri"/>
                        <a:cs typeface="Arial"/>
                      </a:endParaRPr>
                    </a:p>
                    <a:p>
                      <a:pPr algn="r" rtl="1">
                        <a:lnSpc>
                          <a:spcPct val="150000"/>
                        </a:lnSpc>
                        <a:spcAft>
                          <a:spcPts val="0"/>
                        </a:spcAft>
                      </a:pPr>
                      <a:r>
                        <a:rPr lang="ar-SA" sz="1200" b="1">
                          <a:solidFill>
                            <a:srgbClr val="002060"/>
                          </a:solidFill>
                          <a:effectLst/>
                          <a:latin typeface="Calibri"/>
                          <a:ea typeface="Calibri"/>
                          <a:cs typeface="Arial"/>
                        </a:rPr>
                        <a:t>(   ) إشراك الطالبة في نشاطات المدرسة</a:t>
                      </a:r>
                      <a:endParaRPr lang="en-US" sz="1050">
                        <a:solidFill>
                          <a:srgbClr val="002060"/>
                        </a:solidFill>
                        <a:effectLst/>
                        <a:latin typeface="Calibri"/>
                        <a:ea typeface="Calibri"/>
                        <a:cs typeface="Arial"/>
                      </a:endParaRPr>
                    </a:p>
                    <a:p>
                      <a:pPr algn="r" rtl="1">
                        <a:lnSpc>
                          <a:spcPct val="150000"/>
                        </a:lnSpc>
                        <a:spcAft>
                          <a:spcPts val="0"/>
                        </a:spcAft>
                      </a:pPr>
                      <a:r>
                        <a:rPr lang="ar-SA" sz="1200" b="1">
                          <a:solidFill>
                            <a:srgbClr val="002060"/>
                          </a:solidFill>
                          <a:effectLst/>
                          <a:latin typeface="Calibri"/>
                          <a:ea typeface="Calibri"/>
                          <a:cs typeface="Arial"/>
                        </a:rPr>
                        <a:t>(   ) إشتراك الطالبة في المسابقات و الجوائز</a:t>
                      </a:r>
                      <a:endParaRPr lang="en-US" sz="1050">
                        <a:solidFill>
                          <a:srgbClr val="002060"/>
                        </a:solidFill>
                        <a:effectLst/>
                        <a:latin typeface="Calibri"/>
                        <a:ea typeface="Calibri"/>
                        <a:cs typeface="Arial"/>
                      </a:endParaRPr>
                    </a:p>
                    <a:p>
                      <a:pPr algn="r" rtl="1">
                        <a:lnSpc>
                          <a:spcPct val="150000"/>
                        </a:lnSpc>
                        <a:spcAft>
                          <a:spcPts val="0"/>
                        </a:spcAft>
                      </a:pPr>
                      <a:r>
                        <a:rPr lang="ar-SA" sz="1200" b="1">
                          <a:solidFill>
                            <a:srgbClr val="002060"/>
                          </a:solidFill>
                          <a:effectLst/>
                          <a:latin typeface="Calibri"/>
                          <a:ea typeface="Calibri"/>
                          <a:cs typeface="Arial"/>
                        </a:rPr>
                        <a:t>(  ) المكافآت المادية و المعنوية</a:t>
                      </a:r>
                      <a:endParaRPr lang="en-US" sz="1050">
                        <a:solidFill>
                          <a:srgbClr val="002060"/>
                        </a:solidFill>
                        <a:effectLst/>
                        <a:latin typeface="Calibri"/>
                        <a:ea typeface="Calibri"/>
                        <a:cs typeface="Arial"/>
                      </a:endParaRPr>
                    </a:p>
                    <a:p>
                      <a:pPr algn="r" rtl="1">
                        <a:lnSpc>
                          <a:spcPct val="150000"/>
                        </a:lnSpc>
                        <a:spcAft>
                          <a:spcPts val="0"/>
                        </a:spcAft>
                      </a:pPr>
                      <a:r>
                        <a:rPr lang="ar-SA" sz="1200" b="1">
                          <a:solidFill>
                            <a:srgbClr val="002060"/>
                          </a:solidFill>
                          <a:effectLst/>
                          <a:latin typeface="Calibri"/>
                          <a:ea typeface="Calibri"/>
                          <a:cs typeface="Arial"/>
                        </a:rPr>
                        <a:t>(  ) إبراز أعمال الطالبة في بوردات المدرسة</a:t>
                      </a:r>
                      <a:endParaRPr lang="en-US" sz="1050">
                        <a:solidFill>
                          <a:srgbClr val="002060"/>
                        </a:solidFill>
                        <a:effectLst/>
                        <a:latin typeface="Calibri"/>
                        <a:ea typeface="Calibri"/>
                        <a:cs typeface="Arial"/>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200" b="1" dirty="0">
                          <a:solidFill>
                            <a:srgbClr val="002060"/>
                          </a:solidFill>
                          <a:effectLst/>
                          <a:latin typeface="Calibri"/>
                          <a:ea typeface="Calibri"/>
                          <a:cs typeface="Arial"/>
                        </a:rPr>
                        <a:t> </a:t>
                      </a:r>
                      <a:endParaRPr lang="en-US" sz="1050" dirty="0">
                        <a:solidFill>
                          <a:srgbClr val="002060"/>
                        </a:solidFill>
                        <a:effectLst/>
                        <a:latin typeface="Calibri"/>
                        <a:ea typeface="Calibri"/>
                        <a:cs typeface="Arial"/>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1"/>
          <p:cNvSpPr>
            <a:spLocks noChangeArrowheads="1"/>
          </p:cNvSpPr>
          <p:nvPr/>
        </p:nvSpPr>
        <p:spPr bwMode="auto">
          <a:xfrm rot="5400000" flipH="1">
            <a:off x="29460825" y="4354513"/>
            <a:ext cx="1568450" cy="482600"/>
          </a:xfrm>
          <a:prstGeom prst="rect">
            <a:avLst/>
          </a:prstGeom>
          <a:solidFill>
            <a:srgbClr val="FFFFFF">
              <a:alpha val="79999"/>
            </a:srgbClr>
          </a:solidFill>
          <a:ln w="12700">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10800000" vert="eaVert" wrap="square" lIns="914400" tIns="91440" rIns="91440" bIns="9144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rot="16200000">
            <a:off x="7819320" y="3563198"/>
            <a:ext cx="603627" cy="369332"/>
          </a:xfrm>
          <a:prstGeom prst="rect">
            <a:avLst/>
          </a:prstGeom>
          <a:noFill/>
        </p:spPr>
        <p:txBody>
          <a:bodyPr wrap="none" rtlCol="0">
            <a:spAutoFit/>
          </a:bodyPr>
          <a:lstStyle/>
          <a:p>
            <a:r>
              <a:rPr lang="en-US" dirty="0" smtClean="0"/>
              <a:t>Sept</a:t>
            </a:r>
            <a:endParaRPr lang="en-US" dirty="0"/>
          </a:p>
        </p:txBody>
      </p:sp>
    </p:spTree>
    <p:extLst>
      <p:ext uri="{BB962C8B-B14F-4D97-AF65-F5344CB8AC3E}">
        <p14:creationId xmlns:p14="http://schemas.microsoft.com/office/powerpoint/2010/main" val="1904964514"/>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a:effectLst>
            <a:outerShdw blurRad="50800" dist="38100" dir="13500000" algn="br" rotWithShape="0">
              <a:prstClr val="black">
                <a:alpha val="40000"/>
              </a:prstClr>
            </a:outerShdw>
          </a:effectLst>
        </p:spPr>
        <p:txBody>
          <a:bodyPr vert="horz" lIns="91440" tIns="45720" rIns="91440" bIns="45720" rtlCol="0" anchor="ctr">
            <a:normAutofit/>
          </a:bodyPr>
          <a:lstStyle/>
          <a:p>
            <a:r>
              <a:rPr lang="en-US" dirty="0" smtClean="0">
                <a:latin typeface="Times New Roman" pitchFamily="18" charset="0"/>
                <a:cs typeface="Times New Roman" pitchFamily="18" charset="0"/>
              </a:rPr>
              <a:t>Data Analysis 2015</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1"/>
            <a:ext cx="8229600" cy="3505200"/>
          </a:xfrm>
        </p:spPr>
        <p:txBody>
          <a:bodyPr>
            <a:normAutofit/>
          </a:bodyPr>
          <a:lstStyle/>
          <a:p>
            <a:endParaRPr lang="en-US" sz="2400" dirty="0"/>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effectLst>
            <a:outerShdw blurRad="50800" dist="38100" dir="13500000" algn="br" rotWithShape="0">
              <a:prstClr val="black">
                <a:alpha val="40000"/>
              </a:prstClr>
            </a:outerShdw>
          </a:effectLst>
        </p:spPr>
        <p:txBody>
          <a:bodyPr vert="horz" lIns="91440" tIns="45720" rIns="91440" bIns="45720" rtlCol="0" anchor="ctr">
            <a:normAutofit/>
          </a:bodyPr>
          <a:lstStyle/>
          <a:p>
            <a:r>
              <a:rPr lang="en-US" dirty="0" smtClean="0">
                <a:latin typeface="Times New Roman" pitchFamily="18" charset="0"/>
                <a:cs typeface="Times New Roman" pitchFamily="18" charset="0"/>
              </a:rPr>
              <a:t>Achievements </a:t>
            </a:r>
            <a:endParaRPr lang="en-US" dirty="0">
              <a:latin typeface="Times New Roman" pitchFamily="18" charset="0"/>
              <a:cs typeface="Times New Roman" pitchFamily="18" charset="0"/>
            </a:endParaRPr>
          </a:p>
        </p:txBody>
      </p:sp>
      <p:sp>
        <p:nvSpPr>
          <p:cNvPr id="4" name="Rounded Rectangle 3"/>
          <p:cNvSpPr/>
          <p:nvPr/>
        </p:nvSpPr>
        <p:spPr>
          <a:xfrm>
            <a:off x="467931" y="979869"/>
            <a:ext cx="3276600" cy="1229931"/>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All the Arabic teachers who teach Arabic at the school are qualified and ADEC approved. </a:t>
            </a:r>
          </a:p>
        </p:txBody>
      </p:sp>
      <p:sp>
        <p:nvSpPr>
          <p:cNvPr id="8" name="Rounded Rectangle 7"/>
          <p:cNvSpPr/>
          <p:nvPr/>
        </p:nvSpPr>
        <p:spPr>
          <a:xfrm>
            <a:off x="4619767" y="1146464"/>
            <a:ext cx="3733800" cy="1229931"/>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Arabic GCSE past paper booklets</a:t>
            </a:r>
            <a:endParaRPr lang="en-US" dirty="0" smtClean="0">
              <a:latin typeface="Times New Roman" pitchFamily="18" charset="0"/>
              <a:cs typeface="Times New Roman" pitchFamily="18" charset="0"/>
            </a:endParaRPr>
          </a:p>
        </p:txBody>
      </p:sp>
      <p:sp>
        <p:nvSpPr>
          <p:cNvPr id="11" name="Rounded Rectangle 10"/>
          <p:cNvSpPr/>
          <p:nvPr/>
        </p:nvSpPr>
        <p:spPr>
          <a:xfrm>
            <a:off x="145998" y="3962400"/>
            <a:ext cx="4038600" cy="27432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AAESS is the only school in Al Ain that covers the Arabic as a second language </a:t>
            </a:r>
            <a:r>
              <a:rPr lang="en-US" b="1" dirty="0" smtClean="0">
                <a:latin typeface="Times New Roman" pitchFamily="18" charset="0"/>
                <a:cs typeface="Times New Roman" pitchFamily="18" charset="0"/>
              </a:rPr>
              <a:t>GCSE curriculum.</a:t>
            </a:r>
          </a:p>
        </p:txBody>
      </p:sp>
      <p:sp>
        <p:nvSpPr>
          <p:cNvPr id="12" name="Rounded Rectangle 11"/>
          <p:cNvSpPr/>
          <p:nvPr/>
        </p:nvSpPr>
        <p:spPr>
          <a:xfrm>
            <a:off x="4648200" y="2667000"/>
            <a:ext cx="3733800" cy="15240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uploading primary </a:t>
            </a:r>
            <a:r>
              <a:rPr lang="en-US" b="1" dirty="0" smtClean="0">
                <a:latin typeface="Times New Roman" pitchFamily="18" charset="0"/>
                <a:cs typeface="Times New Roman" pitchFamily="18" charset="0"/>
              </a:rPr>
              <a:t>Arabic weekly plans </a:t>
            </a:r>
            <a:r>
              <a:rPr lang="en-US" dirty="0" smtClean="0">
                <a:latin typeface="Times New Roman" pitchFamily="18" charset="0"/>
                <a:cs typeface="Times New Roman" pitchFamily="18" charset="0"/>
              </a:rPr>
              <a:t>on the school website</a:t>
            </a:r>
          </a:p>
        </p:txBody>
      </p:sp>
      <p:sp>
        <p:nvSpPr>
          <p:cNvPr id="10" name="Rounded Rectangle 9"/>
          <p:cNvSpPr/>
          <p:nvPr/>
        </p:nvSpPr>
        <p:spPr>
          <a:xfrm>
            <a:off x="4924567" y="4390030"/>
            <a:ext cx="3429000" cy="13716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Arabic GCSE (Year11) and MOE (Year12) exam results</a:t>
            </a:r>
          </a:p>
          <a:p>
            <a:pPr algn="ctr"/>
            <a:r>
              <a:rPr lang="en-US" dirty="0" smtClean="0">
                <a:latin typeface="Times New Roman" pitchFamily="18" charset="0"/>
                <a:cs typeface="Times New Roman" pitchFamily="18" charset="0"/>
              </a:rPr>
              <a:t>The students’ results in both exams are excellent </a:t>
            </a:r>
          </a:p>
        </p:txBody>
      </p:sp>
      <p:sp>
        <p:nvSpPr>
          <p:cNvPr id="13" name="Rounded Rectangle 12"/>
          <p:cNvSpPr/>
          <p:nvPr/>
        </p:nvSpPr>
        <p:spPr>
          <a:xfrm>
            <a:off x="353631" y="2438400"/>
            <a:ext cx="3505200" cy="13716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Got Mohammad Al </a:t>
            </a:r>
            <a:r>
              <a:rPr lang="en-US" dirty="0" err="1" smtClean="0">
                <a:latin typeface="Times New Roman" pitchFamily="18" charset="0"/>
                <a:cs typeface="Times New Roman" pitchFamily="18" charset="0"/>
              </a:rPr>
              <a:t>Hashemi’s</a:t>
            </a:r>
            <a:r>
              <a:rPr lang="en-US" dirty="0" smtClean="0">
                <a:latin typeface="Times New Roman" pitchFamily="18" charset="0"/>
                <a:cs typeface="Times New Roman" pitchFamily="18" charset="0"/>
              </a:rPr>
              <a:t> approval for using the </a:t>
            </a:r>
            <a:r>
              <a:rPr lang="en-US" b="1" dirty="0" smtClean="0">
                <a:latin typeface="Times New Roman" pitchFamily="18" charset="0"/>
                <a:cs typeface="Times New Roman" pitchFamily="18" charset="0"/>
              </a:rPr>
              <a:t>GCSE Arabic 2 books</a:t>
            </a:r>
            <a:r>
              <a:rPr lang="en-US" dirty="0" smtClean="0">
                <a:latin typeface="Times New Roman" pitchFamily="18" charset="0"/>
                <a:cs typeface="Times New Roman" pitchFamily="18" charset="0"/>
              </a:rPr>
              <a:t>.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000"/>
                            </p:stCondLst>
                            <p:childTnLst>
                              <p:par>
                                <p:cTn id="29" presetID="54" presetClass="entr" presetSubtype="0" accel="10000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ppt_w*0.05"/>
                                          </p:val>
                                        </p:tav>
                                        <p:tav tm="100000">
                                          <p:val>
                                            <p:strVal val="#ppt_w"/>
                                          </p:val>
                                        </p:tav>
                                      </p:tavLst>
                                    </p:anim>
                                    <p:anim calcmode="lin" valueType="num">
                                      <p:cBhvr>
                                        <p:cTn id="32" dur="500" fill="hold"/>
                                        <p:tgtEl>
                                          <p:spTgt spid="10"/>
                                        </p:tgtEl>
                                        <p:attrNameLst>
                                          <p:attrName>ppt_h</p:attrName>
                                        </p:attrNameLst>
                                      </p:cBhvr>
                                      <p:tavLst>
                                        <p:tav tm="0">
                                          <p:val>
                                            <p:strVal val="#ppt_h"/>
                                          </p:val>
                                        </p:tav>
                                        <p:tav tm="100000">
                                          <p:val>
                                            <p:strVal val="#ppt_h"/>
                                          </p:val>
                                        </p:tav>
                                      </p:tavLst>
                                    </p:anim>
                                    <p:anim calcmode="lin" valueType="num">
                                      <p:cBhvr>
                                        <p:cTn id="33" dur="500" fill="hold"/>
                                        <p:tgtEl>
                                          <p:spTgt spid="10"/>
                                        </p:tgtEl>
                                        <p:attrNameLst>
                                          <p:attrName>ppt_x</p:attrName>
                                        </p:attrNameLst>
                                      </p:cBhvr>
                                      <p:tavLst>
                                        <p:tav tm="0">
                                          <p:val>
                                            <p:strVal val="#ppt_x-.2"/>
                                          </p:val>
                                        </p:tav>
                                        <p:tav tm="100000">
                                          <p:val>
                                            <p:strVal val="#ppt_x"/>
                                          </p:val>
                                        </p:tav>
                                      </p:tavLst>
                                    </p:anim>
                                    <p:anim calcmode="lin" valueType="num">
                                      <p:cBhvr>
                                        <p:cTn id="34" dur="500" fill="hold"/>
                                        <p:tgtEl>
                                          <p:spTgt spid="10"/>
                                        </p:tgtEl>
                                        <p:attrNameLst>
                                          <p:attrName>ppt_y</p:attrName>
                                        </p:attrNameLst>
                                      </p:cBhvr>
                                      <p:tavLst>
                                        <p:tav tm="0">
                                          <p:val>
                                            <p:strVal val="#ppt_y"/>
                                          </p:val>
                                        </p:tav>
                                        <p:tav tm="100000">
                                          <p:val>
                                            <p:strVal val="#ppt_y"/>
                                          </p:val>
                                        </p:tav>
                                      </p:tavLst>
                                    </p:anim>
                                    <p:animEffect transition="in" filter="fade">
                                      <p:cBhvr>
                                        <p:cTn id="35" dur="500"/>
                                        <p:tgtEl>
                                          <p:spTgt spid="10"/>
                                        </p:tgtEl>
                                      </p:cBhvr>
                                    </p:animEffect>
                                  </p:childTnLst>
                                </p:cTn>
                              </p:par>
                            </p:childTnLst>
                          </p:cTn>
                        </p:par>
                        <p:par>
                          <p:cTn id="36" fill="hold">
                            <p:stCondLst>
                              <p:cond delay="2500"/>
                            </p:stCondLst>
                            <p:childTnLst>
                              <p:par>
                                <p:cTn id="37" presetID="54" presetClass="entr" presetSubtype="0" accel="10000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ppt_w*0.05"/>
                                          </p:val>
                                        </p:tav>
                                        <p:tav tm="100000">
                                          <p:val>
                                            <p:strVal val="#ppt_w"/>
                                          </p:val>
                                        </p:tav>
                                      </p:tavLst>
                                    </p:anim>
                                    <p:anim calcmode="lin" valueType="num">
                                      <p:cBhvr>
                                        <p:cTn id="40" dur="500" fill="hold"/>
                                        <p:tgtEl>
                                          <p:spTgt spid="13"/>
                                        </p:tgtEl>
                                        <p:attrNameLst>
                                          <p:attrName>ppt_h</p:attrName>
                                        </p:attrNameLst>
                                      </p:cBhvr>
                                      <p:tavLst>
                                        <p:tav tm="0">
                                          <p:val>
                                            <p:strVal val="#ppt_h"/>
                                          </p:val>
                                        </p:tav>
                                        <p:tav tm="100000">
                                          <p:val>
                                            <p:strVal val="#ppt_h"/>
                                          </p:val>
                                        </p:tav>
                                      </p:tavLst>
                                    </p:anim>
                                    <p:anim calcmode="lin" valueType="num">
                                      <p:cBhvr>
                                        <p:cTn id="41" dur="500" fill="hold"/>
                                        <p:tgtEl>
                                          <p:spTgt spid="13"/>
                                        </p:tgtEl>
                                        <p:attrNameLst>
                                          <p:attrName>ppt_x</p:attrName>
                                        </p:attrNameLst>
                                      </p:cBhvr>
                                      <p:tavLst>
                                        <p:tav tm="0">
                                          <p:val>
                                            <p:strVal val="#ppt_x-.2"/>
                                          </p:val>
                                        </p:tav>
                                        <p:tav tm="100000">
                                          <p:val>
                                            <p:strVal val="#ppt_x"/>
                                          </p:val>
                                        </p:tav>
                                      </p:tavLst>
                                    </p:anim>
                                    <p:anim calcmode="lin" valueType="num">
                                      <p:cBhvr>
                                        <p:cTn id="42" dur="500" fill="hold"/>
                                        <p:tgtEl>
                                          <p:spTgt spid="13"/>
                                        </p:tgtEl>
                                        <p:attrNameLst>
                                          <p:attrName>ppt_y</p:attrName>
                                        </p:attrNameLst>
                                      </p:cBhvr>
                                      <p:tavLst>
                                        <p:tav tm="0">
                                          <p:val>
                                            <p:strVal val="#ppt_y"/>
                                          </p:val>
                                        </p:tav>
                                        <p:tav tm="100000">
                                          <p:val>
                                            <p:strVal val="#ppt_y"/>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US" sz="2400" dirty="0" smtClean="0"/>
              <a:t>Achievement – EMSA</a:t>
            </a:r>
            <a:br>
              <a:rPr lang="en-US" sz="2400" dirty="0" smtClean="0"/>
            </a:br>
            <a:r>
              <a:rPr lang="en-US" sz="2400" dirty="0"/>
              <a:t>External Measure of Student </a:t>
            </a:r>
            <a:r>
              <a:rPr lang="en-US" sz="2400" dirty="0" smtClean="0"/>
              <a:t>Achievement</a:t>
            </a:r>
            <a:br>
              <a:rPr lang="en-US" sz="2400" dirty="0" smtClean="0"/>
            </a:br>
            <a:endParaRPr lang="en-US" sz="2400" dirty="0"/>
          </a:p>
        </p:txBody>
      </p:sp>
      <p:sp>
        <p:nvSpPr>
          <p:cNvPr id="4" name="Content Placeholder 3"/>
          <p:cNvSpPr>
            <a:spLocks noGrp="1"/>
          </p:cNvSpPr>
          <p:nvPr>
            <p:ph idx="1"/>
          </p:nvPr>
        </p:nvSpPr>
        <p:spPr>
          <a:xfrm>
            <a:off x="381000" y="1905000"/>
            <a:ext cx="8229600" cy="42672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just">
              <a:buNone/>
            </a:pPr>
            <a:endParaRPr lang="en-US" sz="2000" dirty="0" smtClean="0">
              <a:solidFill>
                <a:schemeClr val="tx1"/>
              </a:solidFill>
              <a:latin typeface="+mj-lt"/>
              <a:ea typeface="+mj-ea"/>
              <a:cs typeface="+mj-cs"/>
            </a:endParaRPr>
          </a:p>
          <a:p>
            <a:pPr marL="0" indent="0" algn="just">
              <a:buNone/>
            </a:pPr>
            <a:endParaRPr lang="en-US" sz="2000" dirty="0">
              <a:solidFill>
                <a:schemeClr val="tx1"/>
              </a:solidFill>
              <a:latin typeface="+mj-lt"/>
              <a:ea typeface="+mj-ea"/>
              <a:cs typeface="+mj-cs"/>
            </a:endParaRPr>
          </a:p>
          <a:p>
            <a:pPr marL="0" indent="0" algn="just">
              <a:buNone/>
            </a:pPr>
            <a:r>
              <a:rPr lang="en-US" sz="2000" dirty="0" smtClean="0">
                <a:solidFill>
                  <a:schemeClr val="tx1"/>
                </a:solidFill>
                <a:latin typeface="+mj-lt"/>
                <a:ea typeface="+mj-ea"/>
                <a:cs typeface="+mj-cs"/>
              </a:rPr>
              <a:t>EMSA is usually run in the government school. Last year our school was chosen along with 60 private schools in Al Ain to administrate the EMSA exam. The test is marked by external teachers and inspectors. </a:t>
            </a:r>
          </a:p>
          <a:p>
            <a:pPr marL="0" indent="0" algn="just">
              <a:buNone/>
            </a:pPr>
            <a:r>
              <a:rPr lang="en-US" sz="2000" dirty="0" smtClean="0">
                <a:solidFill>
                  <a:schemeClr val="tx1"/>
                </a:solidFill>
                <a:latin typeface="+mj-lt"/>
                <a:ea typeface="+mj-ea"/>
                <a:cs typeface="+mj-cs"/>
              </a:rPr>
              <a:t>Years 5, 7, 9 and 11 (first language Arabic speakers) students wrote the EMSA exam per ADEC guidance. The exam consists of two papers; Reading and Writing. The students write both papers in the same day but in two different sessions with 30 minutes break. </a:t>
            </a:r>
          </a:p>
          <a:p>
            <a:pPr marL="0" indent="0" algn="just">
              <a:buNone/>
            </a:pPr>
            <a:endParaRPr lang="en-US" sz="2400" dirty="0">
              <a:solidFill>
                <a:schemeClr val="tx1"/>
              </a:solidFill>
              <a:latin typeface="+mj-lt"/>
              <a:ea typeface="+mj-ea"/>
              <a:cs typeface="+mj-cs"/>
            </a:endParaRPr>
          </a:p>
          <a:p>
            <a:pPr marL="0" indent="0" algn="just">
              <a:buNone/>
            </a:pPr>
            <a:endParaRPr lang="en-US" sz="2400" dirty="0">
              <a:solidFill>
                <a:schemeClr val="tx1"/>
              </a:solidFill>
              <a:latin typeface="+mj-lt"/>
              <a:ea typeface="+mj-ea"/>
              <a:cs typeface="+mj-cs"/>
            </a:endParaRPr>
          </a:p>
        </p:txBody>
      </p:sp>
    </p:spTree>
    <p:extLst>
      <p:ext uri="{BB962C8B-B14F-4D97-AF65-F5344CB8AC3E}">
        <p14:creationId xmlns:p14="http://schemas.microsoft.com/office/powerpoint/2010/main" val="228078802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5638800"/>
          </a:xfrm>
        </p:spPr>
        <p:txBody>
          <a:bodyPr>
            <a:normAutofit/>
          </a:bodyPr>
          <a:lstStyle/>
          <a:p>
            <a:pPr marL="0" indent="0">
              <a:buNone/>
            </a:pPr>
            <a:r>
              <a:rPr lang="en-US" sz="2400" b="1" dirty="0"/>
              <a:t>Arabic/ Environmental - Writing and Oral competitions</a:t>
            </a:r>
            <a:endParaRPr lang="en-US" sz="2400" dirty="0" smtClean="0"/>
          </a:p>
          <a:p>
            <a:r>
              <a:rPr lang="en-US" sz="2400" dirty="0" smtClean="0"/>
              <a:t>Participated in Arabic competition </a:t>
            </a:r>
            <a:r>
              <a:rPr lang="en-US" sz="2400" dirty="0" err="1" smtClean="0"/>
              <a:t>organised</a:t>
            </a:r>
            <a:r>
              <a:rPr lang="en-US" sz="2400" dirty="0" smtClean="0"/>
              <a:t> by ADEC across Al Ain where our students compete with their peers from the other private schools and won the first prize. </a:t>
            </a:r>
          </a:p>
          <a:p>
            <a:endParaRPr lang="en-US" sz="2400" b="1" dirty="0" smtClean="0"/>
          </a:p>
          <a:p>
            <a:endParaRPr lang="en-US" sz="2400" b="1" dirty="0"/>
          </a:p>
          <a:p>
            <a:endParaRPr lang="en-US" sz="2400" b="1" dirty="0" smtClean="0"/>
          </a:p>
          <a:p>
            <a:endParaRPr lang="en-US" sz="2400" b="1" dirty="0"/>
          </a:p>
          <a:p>
            <a:pPr marL="0" indent="0">
              <a:buNone/>
            </a:pPr>
            <a:endParaRPr lang="en-US" sz="2400" b="1" dirty="0" smtClean="0"/>
          </a:p>
          <a:p>
            <a:pPr marL="0" indent="0">
              <a:buNone/>
            </a:pPr>
            <a:endParaRPr lang="en-US" sz="2400" b="1" dirty="0"/>
          </a:p>
          <a:p>
            <a:pPr marL="0" indent="0">
              <a:buNone/>
            </a:pPr>
            <a:r>
              <a:rPr lang="en-US" sz="2400" b="1" dirty="0"/>
              <a:t>National Day celebration</a:t>
            </a:r>
          </a:p>
          <a:p>
            <a:r>
              <a:rPr lang="en-US" sz="2400" dirty="0"/>
              <a:t>The organization of the National Day celebration for UAE while the presence of guests from ADEC.</a:t>
            </a:r>
          </a:p>
          <a:p>
            <a:endParaRPr lang="en-US" sz="2400" dirty="0" smtClean="0"/>
          </a:p>
        </p:txBody>
      </p:sp>
      <p:sp>
        <p:nvSpPr>
          <p:cNvPr id="4" name="Title 3"/>
          <p:cNvSpPr>
            <a:spLocks noGrp="1"/>
          </p:cNvSpPr>
          <p:nvPr>
            <p:ph type="title"/>
          </p:nvPr>
        </p:nvSpPr>
        <p:spPr>
          <a:xfrm>
            <a:off x="457200" y="228600"/>
            <a:ext cx="8229600" cy="563562"/>
          </a:xfrm>
        </p:spPr>
        <p:txBody>
          <a:bodyPr>
            <a:normAutofit/>
          </a:bodyPr>
          <a:lstStyle/>
          <a:p>
            <a:r>
              <a:rPr lang="en-US" b="1" baseline="-25000" dirty="0"/>
              <a:t>Achievement – Competitions/ Contributions</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507484" y="1953895"/>
            <a:ext cx="2514600" cy="4245610"/>
          </a:xfrm>
          <a:prstGeom prst="rect">
            <a:avLst/>
          </a:prstGeom>
          <a:noFill/>
          <a:ln>
            <a:noFill/>
          </a:ln>
        </p:spPr>
      </p:pic>
    </p:spTree>
    <p:extLst>
      <p:ext uri="{BB962C8B-B14F-4D97-AF65-F5344CB8AC3E}">
        <p14:creationId xmlns:p14="http://schemas.microsoft.com/office/powerpoint/2010/main" val="2793040414"/>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08024" y="1894269"/>
            <a:ext cx="3124200" cy="1534731"/>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Attending the </a:t>
            </a:r>
            <a:r>
              <a:rPr lang="en-US" b="1" dirty="0" smtClean="0">
                <a:latin typeface="Times New Roman" pitchFamily="18" charset="0"/>
                <a:cs typeface="Times New Roman" pitchFamily="18" charset="0"/>
              </a:rPr>
              <a:t>BSME course </a:t>
            </a:r>
            <a:r>
              <a:rPr lang="en-US" dirty="0" smtClean="0">
                <a:latin typeface="Times New Roman" pitchFamily="18" charset="0"/>
                <a:cs typeface="Times New Roman" pitchFamily="18" charset="0"/>
              </a:rPr>
              <a:t>in Dubai and adapting the different teaching methods.</a:t>
            </a:r>
          </a:p>
        </p:txBody>
      </p:sp>
      <p:sp>
        <p:nvSpPr>
          <p:cNvPr id="5" name="Title 1"/>
          <p:cNvSpPr>
            <a:spLocks noGrp="1"/>
          </p:cNvSpPr>
          <p:nvPr>
            <p:ph type="title"/>
          </p:nvPr>
        </p:nvSpPr>
        <p:spPr>
          <a:xfrm>
            <a:off x="457200" y="0"/>
            <a:ext cx="8229600" cy="1143000"/>
          </a:xfrm>
          <a:effectLst>
            <a:outerShdw blurRad="50800" dist="38100" dir="13500000" algn="br" rotWithShape="0">
              <a:prstClr val="black">
                <a:alpha val="40000"/>
              </a:prstClr>
            </a:outerShdw>
          </a:effectLst>
        </p:spPr>
        <p:txBody>
          <a:bodyPr vert="horz" lIns="91440" tIns="45720" rIns="91440" bIns="45720" rtlCol="0" anchor="ctr">
            <a:normAutofit/>
          </a:bodyPr>
          <a:lstStyle/>
          <a:p>
            <a:r>
              <a:rPr lang="en-US" dirty="0" smtClean="0">
                <a:latin typeface="Times New Roman" pitchFamily="18" charset="0"/>
                <a:cs typeface="Times New Roman" pitchFamily="18" charset="0"/>
              </a:rPr>
              <a:t>Achievements </a:t>
            </a:r>
            <a:endParaRPr lang="en-US" dirty="0">
              <a:latin typeface="Times New Roman" pitchFamily="18" charset="0"/>
              <a:cs typeface="Times New Roman" pitchFamily="18" charset="0"/>
            </a:endParaRPr>
          </a:p>
        </p:txBody>
      </p:sp>
      <p:pic>
        <p:nvPicPr>
          <p:cNvPr id="1026" name="Picture 2" descr="C:\Users\user\Desktop\1527939_569476323139045_1201210448_n.jpg"/>
          <p:cNvPicPr>
            <a:picLocks noChangeAspect="1" noChangeArrowheads="1"/>
          </p:cNvPicPr>
          <p:nvPr/>
        </p:nvPicPr>
        <p:blipFill>
          <a:blip r:embed="rId3" cstate="print"/>
          <a:srcRect/>
          <a:stretch>
            <a:fillRect/>
          </a:stretch>
        </p:blipFill>
        <p:spPr bwMode="auto">
          <a:xfrm>
            <a:off x="240301" y="2900970"/>
            <a:ext cx="2339123" cy="3118830"/>
          </a:xfrm>
          <a:prstGeom prst="rect">
            <a:avLst/>
          </a:prstGeom>
          <a:ln>
            <a:noFill/>
          </a:ln>
          <a:effectLst>
            <a:outerShdw blurRad="292100" dist="139700" dir="2700000" algn="tl" rotWithShape="0">
              <a:srgbClr val="333333">
                <a:alpha val="65000"/>
              </a:srgbClr>
            </a:outerShdw>
          </a:effectLst>
        </p:spPr>
      </p:pic>
      <p:pic>
        <p:nvPicPr>
          <p:cNvPr id="1028" name="Picture 4" descr="C:\Users\user\Desktop\1527814_569476309805713_711482839_n.jpg"/>
          <p:cNvPicPr>
            <a:picLocks noChangeAspect="1" noChangeArrowheads="1"/>
          </p:cNvPicPr>
          <p:nvPr/>
        </p:nvPicPr>
        <p:blipFill>
          <a:blip r:embed="rId4" cstate="print"/>
          <a:srcRect/>
          <a:stretch>
            <a:fillRect/>
          </a:stretch>
        </p:blipFill>
        <p:spPr bwMode="auto">
          <a:xfrm>
            <a:off x="2681024" y="4038600"/>
            <a:ext cx="3251200" cy="2438400"/>
          </a:xfrm>
          <a:prstGeom prst="rect">
            <a:avLst/>
          </a:prstGeom>
          <a:ln>
            <a:noFill/>
          </a:ln>
          <a:effectLst>
            <a:outerShdw blurRad="292100" dist="139700" dir="2700000" algn="tl" rotWithShape="0">
              <a:srgbClr val="333333">
                <a:alpha val="65000"/>
              </a:srgbClr>
            </a:outerShdw>
          </a:effectLst>
        </p:spPr>
      </p:pic>
      <p:pic>
        <p:nvPicPr>
          <p:cNvPr id="1029" name="Picture 5" descr="C:\Users\user\Desktop\1600324_569476306472380_271654337_n.jpg"/>
          <p:cNvPicPr>
            <a:picLocks noChangeAspect="1" noChangeArrowheads="1"/>
          </p:cNvPicPr>
          <p:nvPr/>
        </p:nvPicPr>
        <p:blipFill>
          <a:blip r:embed="rId5" cstate="print"/>
          <a:srcRect/>
          <a:stretch>
            <a:fillRect/>
          </a:stretch>
        </p:blipFill>
        <p:spPr bwMode="auto">
          <a:xfrm>
            <a:off x="6052360" y="3091470"/>
            <a:ext cx="2786840" cy="2090130"/>
          </a:xfrm>
          <a:prstGeom prst="rect">
            <a:avLst/>
          </a:prstGeom>
          <a:ln>
            <a:noFill/>
          </a:ln>
          <a:effectLst>
            <a:outerShdw blurRad="190500" algn="tl" rotWithShape="0">
              <a:srgbClr val="000000">
                <a:alpha val="70000"/>
              </a:srgbClr>
            </a:outerShdw>
          </a:effectLst>
        </p:spPr>
      </p:pic>
      <p:pic>
        <p:nvPicPr>
          <p:cNvPr id="1030" name="Picture 6" descr="C:\Users\user\Desktop\1499817_569476319805712_1614260644_n.jpg"/>
          <p:cNvPicPr>
            <a:picLocks noChangeAspect="1" noChangeArrowheads="1"/>
          </p:cNvPicPr>
          <p:nvPr/>
        </p:nvPicPr>
        <p:blipFill>
          <a:blip r:embed="rId6" cstate="print"/>
          <a:srcRect/>
          <a:stretch>
            <a:fillRect/>
          </a:stretch>
        </p:blipFill>
        <p:spPr bwMode="auto">
          <a:xfrm>
            <a:off x="217224" y="919770"/>
            <a:ext cx="2514600" cy="1885950"/>
          </a:xfrm>
          <a:prstGeom prst="rect">
            <a:avLst/>
          </a:prstGeom>
          <a:ln>
            <a:noFill/>
          </a:ln>
          <a:effectLst>
            <a:outerShdw blurRad="292100" dist="139700" dir="2700000" algn="tl" rotWithShape="0">
              <a:srgbClr val="333333">
                <a:alpha val="65000"/>
              </a:srgbClr>
            </a:outerShdw>
          </a:effectLst>
        </p:spPr>
      </p:pic>
      <p:pic>
        <p:nvPicPr>
          <p:cNvPr id="1032" name="Picture 8" descr="https://fbcdn-sphotos-h-a.akamaihd.net/hphotos-ak-prn1/v/1521921_569479676472043_610672164_n.jpg?oh=4164a149aec85bcef394cce0e806c67c&amp;oe=52CFD41D&amp;__gda__=1389350460_19c808aa53937885dd2a219a845898fd"/>
          <p:cNvPicPr>
            <a:picLocks noChangeAspect="1" noChangeArrowheads="1"/>
          </p:cNvPicPr>
          <p:nvPr/>
        </p:nvPicPr>
        <p:blipFill>
          <a:blip r:embed="rId7" cstate="print"/>
          <a:srcRect/>
          <a:stretch>
            <a:fillRect/>
          </a:stretch>
        </p:blipFill>
        <p:spPr bwMode="auto">
          <a:xfrm>
            <a:off x="6019800" y="910272"/>
            <a:ext cx="2819400" cy="1985328"/>
          </a:xfrm>
          <a:prstGeom prst="rect">
            <a:avLst/>
          </a:prstGeom>
          <a:ln>
            <a:noFill/>
          </a:ln>
          <a:effectLst>
            <a:outerShdw blurRad="190500" algn="tl" rotWithShape="0">
              <a:srgbClr val="000000">
                <a:alpha val="70000"/>
              </a:srgbClr>
            </a:outerShdw>
          </a:effectLst>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a:effectLst>
            <a:outerShdw blurRad="50800" dist="38100" dir="13500000" algn="br" rotWithShape="0">
              <a:prstClr val="black">
                <a:alpha val="40000"/>
              </a:prstClr>
            </a:outerShdw>
          </a:effectLst>
        </p:spPr>
        <p:txBody>
          <a:bodyPr vert="horz" lIns="91440" tIns="45720" rIns="91440" bIns="45720" rtlCol="0" anchor="ctr">
            <a:normAutofit/>
          </a:bodyPr>
          <a:lstStyle/>
          <a:p>
            <a:r>
              <a:rPr lang="en-US" dirty="0" smtClean="0">
                <a:latin typeface="Times New Roman" pitchFamily="18" charset="0"/>
                <a:cs typeface="Times New Roman" pitchFamily="18" charset="0"/>
              </a:rPr>
              <a:t>Achievements </a:t>
            </a:r>
            <a:endParaRPr lang="en-US" dirty="0">
              <a:latin typeface="Times New Roman" pitchFamily="18" charset="0"/>
              <a:cs typeface="Times New Roman" pitchFamily="18" charset="0"/>
            </a:endParaRPr>
          </a:p>
        </p:txBody>
      </p:sp>
      <p:sp>
        <p:nvSpPr>
          <p:cNvPr id="5" name="Rounded Rectangle 4"/>
          <p:cNvSpPr/>
          <p:nvPr/>
        </p:nvSpPr>
        <p:spPr>
          <a:xfrm>
            <a:off x="2895600" y="1143000"/>
            <a:ext cx="3124200" cy="1534731"/>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Observing various lessons at </a:t>
            </a:r>
            <a:r>
              <a:rPr lang="en-US" b="1" dirty="0" err="1" smtClean="0">
                <a:latin typeface="Times New Roman" pitchFamily="18" charset="0"/>
                <a:cs typeface="Times New Roman" pitchFamily="18" charset="0"/>
              </a:rPr>
              <a:t>Atiqa</a:t>
            </a:r>
            <a:r>
              <a:rPr lang="en-US" b="1" dirty="0" smtClean="0">
                <a:latin typeface="Times New Roman" pitchFamily="18" charset="0"/>
                <a:cs typeface="Times New Roman" pitchFamily="18" charset="0"/>
              </a:rPr>
              <a:t> School</a:t>
            </a:r>
            <a:r>
              <a:rPr lang="en-US" dirty="0" smtClean="0">
                <a:latin typeface="Times New Roman" pitchFamily="18" charset="0"/>
                <a:cs typeface="Times New Roman" pitchFamily="18" charset="0"/>
              </a:rPr>
              <a:t>.</a:t>
            </a:r>
          </a:p>
        </p:txBody>
      </p:sp>
      <p:pic>
        <p:nvPicPr>
          <p:cNvPr id="34822" name="Picture 6" descr="https://fbcdn-sphotos-h-a.akamaihd.net/hphotos-ak-prn2/v/1533889_569484599804884_1683776723_n.jpg?oh=e2389ff5310a65ad12fbbad0959721ec&amp;oe=52CFBF8B&amp;__gda__=1389349919_8bd70975f74888167a46cd2f5f9ce91d"/>
          <p:cNvPicPr>
            <a:picLocks noChangeAspect="1" noChangeArrowheads="1"/>
          </p:cNvPicPr>
          <p:nvPr/>
        </p:nvPicPr>
        <p:blipFill>
          <a:blip r:embed="rId3" cstate="print"/>
          <a:srcRect/>
          <a:stretch>
            <a:fillRect/>
          </a:stretch>
        </p:blipFill>
        <p:spPr bwMode="auto">
          <a:xfrm>
            <a:off x="228600" y="2813712"/>
            <a:ext cx="42672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824" name="Picture 8" descr="https://fbcdn-sphotos-h-a.akamaihd.net/hphotos-ak-prn2/v/1508078_569484683138209_679707858_n.jpg?oh=bcfc63b2618a6f99073c3d39afeec0bd&amp;oe=52CF9636&amp;__gda__=1389339226_fc54981d5b82531f151044291f6f2a7d"/>
          <p:cNvPicPr>
            <a:picLocks noChangeAspect="1" noChangeArrowheads="1"/>
          </p:cNvPicPr>
          <p:nvPr/>
        </p:nvPicPr>
        <p:blipFill>
          <a:blip r:embed="rId4" cstate="print"/>
          <a:srcRect/>
          <a:stretch>
            <a:fillRect/>
          </a:stretch>
        </p:blipFill>
        <p:spPr bwMode="auto">
          <a:xfrm>
            <a:off x="4572000" y="2813712"/>
            <a:ext cx="42926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Background</a:t>
            </a:r>
            <a:endParaRPr lang="en-US" dirty="0"/>
          </a:p>
        </p:txBody>
      </p:sp>
      <p:sp>
        <p:nvSpPr>
          <p:cNvPr id="3" name="Content Placeholder 2"/>
          <p:cNvSpPr>
            <a:spLocks noGrp="1"/>
          </p:cNvSpPr>
          <p:nvPr>
            <p:ph idx="1"/>
          </p:nvPr>
        </p:nvSpPr>
        <p:spPr>
          <a:xfrm>
            <a:off x="533400" y="1295400"/>
            <a:ext cx="8229600" cy="5257800"/>
          </a:xfrm>
        </p:spPr>
        <p:txBody>
          <a:bodyPr>
            <a:normAutofit/>
          </a:bodyPr>
          <a:lstStyle/>
          <a:p>
            <a:pPr algn="just"/>
            <a:r>
              <a:rPr lang="en-US" sz="2800" dirty="0" smtClean="0"/>
              <a:t>4Teachers across secondary.  </a:t>
            </a:r>
          </a:p>
          <a:p>
            <a:pPr algn="just"/>
            <a:r>
              <a:rPr lang="en-US" sz="2800" dirty="0" smtClean="0"/>
              <a:t>Two teachers teach in both primary and secondary. </a:t>
            </a:r>
          </a:p>
          <a:p>
            <a:pPr algn="just"/>
            <a:r>
              <a:rPr lang="en-US" sz="2800" dirty="0" smtClean="0"/>
              <a:t>In </a:t>
            </a:r>
            <a:r>
              <a:rPr lang="en-US" sz="2800" dirty="0"/>
              <a:t>KS3 </a:t>
            </a:r>
            <a:r>
              <a:rPr lang="en-US" sz="2800" dirty="0" smtClean="0"/>
              <a:t>and KS4 each year group is split into 4 groups (2 Arabic 1 and 2 for Arabic 2)</a:t>
            </a:r>
          </a:p>
          <a:p>
            <a:pPr algn="just"/>
            <a:r>
              <a:rPr lang="en-US" sz="2800" dirty="0" smtClean="0"/>
              <a:t>In Six form; each year group is split into two groups (Arabic 1 and Arabic 2)</a:t>
            </a:r>
          </a:p>
          <a:p>
            <a:pPr algn="just"/>
            <a:r>
              <a:rPr lang="en-US" sz="2800" dirty="0" smtClean="0"/>
              <a:t>The students who choose Arabic GCSE are expected to write an exam at the end of year 11.</a:t>
            </a:r>
          </a:p>
          <a:p>
            <a:pPr algn="just"/>
            <a:r>
              <a:rPr lang="en-US" sz="2800" dirty="0" smtClean="0"/>
              <a:t>The year 12 students must write and pass (with 60%) the MOE exam in order to get the equivalence for their certificate. </a:t>
            </a:r>
          </a:p>
          <a:p>
            <a:pPr marL="0" indent="0" algn="just">
              <a:buNone/>
            </a:pPr>
            <a:endParaRPr lang="en-US" dirty="0" smtClean="0"/>
          </a:p>
          <a:p>
            <a:pPr algn="just"/>
            <a:endParaRPr lang="en-US" dirty="0"/>
          </a:p>
        </p:txBody>
      </p:sp>
    </p:spTree>
    <p:extLst>
      <p:ext uri="{BB962C8B-B14F-4D97-AF65-F5344CB8AC3E}">
        <p14:creationId xmlns:p14="http://schemas.microsoft.com/office/powerpoint/2010/main" val="4004480981"/>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fbcdn-sphotos-h-a.akamaihd.net/hphotos-ak-prn2/v/1147791_571296622957015_1792390039_n.jpg?oh=33f2b23fdf7232ccb3b1786ef26f9ade&amp;oe=52D5E65A&amp;__gda__=1389765454_33035fb75397b2d261ab9a1ab683488d"/>
          <p:cNvPicPr>
            <a:picLocks noChangeAspect="1" noChangeArrowheads="1"/>
          </p:cNvPicPr>
          <p:nvPr/>
        </p:nvPicPr>
        <p:blipFill>
          <a:blip r:embed="rId3" cstate="print"/>
          <a:srcRect l="5385" t="9230" r="33462" b="23077"/>
          <a:stretch>
            <a:fillRect/>
          </a:stretch>
        </p:blipFill>
        <p:spPr bwMode="auto">
          <a:xfrm>
            <a:off x="6019800" y="3657600"/>
            <a:ext cx="2895600" cy="2403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4" descr="https://fbcdn-sphotos-h-a.akamaihd.net/hphotos-ak-prn1/v/1545135_569482586471752_261290096_n.jpg?oh=95f1a0fe9e69025e63fc9f65c1006d8f&amp;oe=52CFC720&amp;__gda__=1389318913_e854fe2a1878a64510dc17704a235f03"/>
          <p:cNvPicPr>
            <a:picLocks noChangeAspect="1" noChangeArrowheads="1"/>
          </p:cNvPicPr>
          <p:nvPr/>
        </p:nvPicPr>
        <p:blipFill>
          <a:blip r:embed="rId4" cstate="print"/>
          <a:srcRect l="11364" t="12121"/>
          <a:stretch>
            <a:fillRect/>
          </a:stretch>
        </p:blipFill>
        <p:spPr bwMode="auto">
          <a:xfrm>
            <a:off x="838200" y="4173415"/>
            <a:ext cx="3200400" cy="23797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a:spLocks noGrp="1"/>
          </p:cNvSpPr>
          <p:nvPr>
            <p:ph type="title"/>
          </p:nvPr>
        </p:nvSpPr>
        <p:spPr>
          <a:xfrm>
            <a:off x="457200" y="0"/>
            <a:ext cx="8229600" cy="1143000"/>
          </a:xfrm>
          <a:effectLst>
            <a:outerShdw blurRad="50800" dist="38100" dir="13500000" algn="br" rotWithShape="0">
              <a:prstClr val="black">
                <a:alpha val="40000"/>
              </a:prstClr>
            </a:outerShdw>
          </a:effectLst>
        </p:spPr>
        <p:txBody>
          <a:bodyPr vert="horz" lIns="91440" tIns="45720" rIns="91440" bIns="45720" rtlCol="0" anchor="ctr">
            <a:normAutofit/>
          </a:bodyPr>
          <a:lstStyle/>
          <a:p>
            <a:r>
              <a:rPr lang="en-US" dirty="0" smtClean="0">
                <a:latin typeface="Times New Roman" pitchFamily="18" charset="0"/>
                <a:cs typeface="Times New Roman" pitchFamily="18" charset="0"/>
              </a:rPr>
              <a:t>Achievements </a:t>
            </a:r>
            <a:endParaRPr lang="en-US" dirty="0">
              <a:latin typeface="Times New Roman" pitchFamily="18" charset="0"/>
              <a:cs typeface="Times New Roman" pitchFamily="18" charset="0"/>
            </a:endParaRPr>
          </a:p>
        </p:txBody>
      </p:sp>
      <p:pic>
        <p:nvPicPr>
          <p:cNvPr id="13313" name="Picture 1" descr="G:\2013-2014\Class activities\100_0898.JPG"/>
          <p:cNvPicPr>
            <a:picLocks noChangeAspect="1" noChangeArrowheads="1"/>
          </p:cNvPicPr>
          <p:nvPr/>
        </p:nvPicPr>
        <p:blipFill>
          <a:blip r:embed="rId5" cstate="print"/>
          <a:srcRect/>
          <a:stretch>
            <a:fillRect/>
          </a:stretch>
        </p:blipFill>
        <p:spPr bwMode="auto">
          <a:xfrm>
            <a:off x="5257800" y="1066800"/>
            <a:ext cx="3622675" cy="2716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2" descr="https://fbcdn-sphotos-h-a.akamaihd.net/hphotos-ak-prn2/v/1545752_569482656471745_1383520548_n.jpg?oh=f1f842ca5911a0f34287c328b4e432cc&amp;oe=52CF9E43&amp;__gda__=1389314199_fb9fab3ae6d7cacf12a08344ca3f22df"/>
          <p:cNvPicPr>
            <a:picLocks noChangeAspect="1" noChangeArrowheads="1"/>
          </p:cNvPicPr>
          <p:nvPr/>
        </p:nvPicPr>
        <p:blipFill>
          <a:blip r:embed="rId6" cstate="print"/>
          <a:srcRect b="8772"/>
          <a:stretch>
            <a:fillRect/>
          </a:stretch>
        </p:blipFill>
        <p:spPr bwMode="auto">
          <a:xfrm>
            <a:off x="152400" y="2209800"/>
            <a:ext cx="3048000" cy="2085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le 6"/>
          <p:cNvSpPr/>
          <p:nvPr/>
        </p:nvSpPr>
        <p:spPr>
          <a:xfrm>
            <a:off x="6172200" y="685800"/>
            <a:ext cx="2895600" cy="9144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Encouraging students to have confidence when speaking in Arabic.</a:t>
            </a:r>
          </a:p>
        </p:txBody>
      </p:sp>
      <p:sp>
        <p:nvSpPr>
          <p:cNvPr id="14" name="Rounded Rectangle 13"/>
          <p:cNvSpPr/>
          <p:nvPr/>
        </p:nvSpPr>
        <p:spPr>
          <a:xfrm>
            <a:off x="1905000" y="3962400"/>
            <a:ext cx="2819400" cy="6096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Building good relationships with the students.</a:t>
            </a:r>
          </a:p>
        </p:txBody>
      </p:sp>
      <p:sp>
        <p:nvSpPr>
          <p:cNvPr id="10" name="Rounded Rectangle 9"/>
          <p:cNvSpPr/>
          <p:nvPr/>
        </p:nvSpPr>
        <p:spPr>
          <a:xfrm>
            <a:off x="533400" y="1066800"/>
            <a:ext cx="4343400" cy="11430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Throughout the courses and observing lessons, we adapted the following </a:t>
            </a:r>
            <a:r>
              <a:rPr lang="en-US" b="1" dirty="0" smtClean="0">
                <a:latin typeface="Times New Roman" pitchFamily="18" charset="0"/>
                <a:cs typeface="Times New Roman" pitchFamily="18" charset="0"/>
              </a:rPr>
              <a:t>teaching methods</a:t>
            </a:r>
            <a:r>
              <a:rPr lang="en-US" dirty="0" smtClean="0">
                <a:latin typeface="Times New Roman" pitchFamily="18" charset="0"/>
                <a:cs typeface="Times New Roman" pitchFamily="18" charset="0"/>
              </a:rPr>
              <a:t>.</a:t>
            </a:r>
          </a:p>
        </p:txBody>
      </p:sp>
      <p:pic>
        <p:nvPicPr>
          <p:cNvPr id="13316" name="Picture 4" descr="https://fbcdn-sphotos-h-a.akamaihd.net/hphotos-ak-prn1/v/1527897_571296609623683_483380925_n.jpg?oh=5cae6e0e52a891fd00ad696b15c0edc1&amp;oe=52D652BC&amp;__gda__=1389776093_61d0225b8a6b0fbaf22589ee70676e5c"/>
          <p:cNvPicPr>
            <a:picLocks noChangeAspect="1" noChangeArrowheads="1"/>
          </p:cNvPicPr>
          <p:nvPr/>
        </p:nvPicPr>
        <p:blipFill>
          <a:blip r:embed="rId7" cstate="print"/>
          <a:srcRect l="9348" t="9348" r="8861" b="3408"/>
          <a:stretch>
            <a:fillRect/>
          </a:stretch>
        </p:blipFill>
        <p:spPr bwMode="auto">
          <a:xfrm>
            <a:off x="4114800" y="4800600"/>
            <a:ext cx="2362200" cy="1889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ounded Rectangle 12"/>
          <p:cNvSpPr/>
          <p:nvPr/>
        </p:nvSpPr>
        <p:spPr>
          <a:xfrm>
            <a:off x="6324600" y="5867400"/>
            <a:ext cx="2362200" cy="7620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Encouraging Team work and cooperation.</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a:effectLst>
            <a:outerShdw blurRad="50800" dist="38100" dir="13500000" algn="br" rotWithShape="0">
              <a:prstClr val="black">
                <a:alpha val="40000"/>
              </a:prstClr>
            </a:outerShdw>
          </a:effectLst>
        </p:spPr>
        <p:txBody>
          <a:bodyPr vert="horz" lIns="91440" tIns="45720" rIns="91440" bIns="45720" rtlCol="0" anchor="ctr">
            <a:normAutofit/>
          </a:bodyPr>
          <a:lstStyle/>
          <a:p>
            <a:r>
              <a:rPr lang="en-US" dirty="0" smtClean="0">
                <a:latin typeface="Times New Roman" pitchFamily="18" charset="0"/>
                <a:cs typeface="Times New Roman" pitchFamily="18" charset="0"/>
              </a:rPr>
              <a:t>Achievements </a:t>
            </a:r>
            <a:endParaRPr lang="en-US" dirty="0">
              <a:latin typeface="Times New Roman" pitchFamily="18" charset="0"/>
              <a:cs typeface="Times New Roman" pitchFamily="18" charset="0"/>
            </a:endParaRPr>
          </a:p>
        </p:txBody>
      </p:sp>
      <p:sp>
        <p:nvSpPr>
          <p:cNvPr id="5" name="Rounded Rectangle 4"/>
          <p:cNvSpPr/>
          <p:nvPr/>
        </p:nvSpPr>
        <p:spPr>
          <a:xfrm>
            <a:off x="990600" y="923499"/>
            <a:ext cx="7848600" cy="12192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Arabic Competition and Arabic Week</a:t>
            </a:r>
          </a:p>
          <a:p>
            <a:pPr algn="ctr"/>
            <a:r>
              <a:rPr lang="en-US" dirty="0">
                <a:latin typeface="Arial" panose="020B0604020202020204" pitchFamily="34" charset="0"/>
                <a:ea typeface="Calibri" panose="020F0502020204030204" pitchFamily="34" charset="0"/>
                <a:cs typeface="Arial" panose="020B0604020202020204" pitchFamily="34" charset="0"/>
              </a:rPr>
              <a:t>Motivate the students to take part in the Arabic Annual Exhibition in order to rise with the love of the Arabic Language</a:t>
            </a:r>
            <a:r>
              <a:rPr lang="en-US" dirty="0" smtClean="0">
                <a:latin typeface="Arial" panose="020B0604020202020204" pitchFamily="34" charset="0"/>
                <a:ea typeface="Calibri" panose="020F0502020204030204" pitchFamily="34" charset="0"/>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R:\2014-2015\Planning\Arabic 1&amp;2\DPT\Arabic competition photo\IMG_418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0"/>
            <a:ext cx="3581400" cy="2514600"/>
          </a:xfrm>
          <a:prstGeom prst="rect">
            <a:avLst/>
          </a:prstGeom>
          <a:noFill/>
          <a:ln>
            <a:noFill/>
          </a:ln>
        </p:spPr>
      </p:pic>
      <p:pic>
        <p:nvPicPr>
          <p:cNvPr id="7" name="Picture 6" descr="R:\2014-2015\Planning\Arabic 1&amp;2\DPT\Arabic competition photo\IMG_418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286000"/>
            <a:ext cx="3962400" cy="2514600"/>
          </a:xfrm>
          <a:prstGeom prst="rect">
            <a:avLst/>
          </a:prstGeom>
          <a:noFill/>
          <a:ln>
            <a:noFill/>
          </a:ln>
        </p:spPr>
      </p:pic>
      <p:pic>
        <p:nvPicPr>
          <p:cNvPr id="8" name="Picture 7" descr="R:\2014-2015\Planning\Arabic 1&amp;2\DPT\Arabic competition photo\IMG_415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029201"/>
            <a:ext cx="4343400" cy="1524000"/>
          </a:xfrm>
          <a:prstGeom prst="rect">
            <a:avLst/>
          </a:prstGeom>
          <a:noFill/>
          <a:ln>
            <a:noFill/>
          </a:ln>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latin typeface="Times New Roman" pitchFamily="18" charset="0"/>
                <a:cs typeface="Times New Roman" pitchFamily="18" charset="0"/>
              </a:rPr>
              <a:t>Arabic </a:t>
            </a:r>
            <a:r>
              <a:rPr lang="en-US" dirty="0" smtClean="0">
                <a:latin typeface="Times New Roman" pitchFamily="18" charset="0"/>
                <a:cs typeface="Times New Roman" pitchFamily="18" charset="0"/>
              </a:rPr>
              <a:t>exhibition </a:t>
            </a:r>
            <a:br>
              <a:rPr lang="en-US" dirty="0" smtClean="0">
                <a:latin typeface="Times New Roman" pitchFamily="18" charset="0"/>
                <a:cs typeface="Times New Roman" pitchFamily="18" charset="0"/>
              </a:rPr>
            </a:br>
            <a:r>
              <a:rPr lang="en-US" sz="1600" dirty="0" smtClean="0">
                <a:latin typeface="Times New Roman" pitchFamily="18" charset="0"/>
                <a:cs typeface="Times New Roman" pitchFamily="18" charset="0"/>
                <a:hlinkClick r:id="rId2" action="ppaction://hlinkfile"/>
              </a:rPr>
              <a:t>UPDATED RESOURCES FOR THE PRESENTSTION\</a:t>
            </a:r>
            <a:r>
              <a:rPr lang="ar-DZ" sz="1600" dirty="0" smtClean="0">
                <a:latin typeface="Times New Roman" pitchFamily="18" charset="0"/>
                <a:cs typeface="Times New Roman" pitchFamily="18" charset="0"/>
                <a:hlinkClick r:id="rId2" action="ppaction://hlinkfile"/>
              </a:rPr>
              <a:t>نموذج تقرير أسبوع اللغة العربية في المدارس الخاصة (1).</a:t>
            </a:r>
            <a:r>
              <a:rPr lang="en-US" sz="1600" dirty="0" err="1" smtClean="0">
                <a:latin typeface="Times New Roman" pitchFamily="18" charset="0"/>
                <a:cs typeface="Times New Roman" pitchFamily="18" charset="0"/>
                <a:hlinkClick r:id="rId2" action="ppaction://hlinkfile"/>
              </a:rPr>
              <a:t>docx</a:t>
            </a:r>
            <a:endParaRPr lang="en-US" sz="1600" dirty="0">
              <a:latin typeface="Times New Roman" pitchFamily="18" charset="0"/>
              <a:cs typeface="Times New Roman" pitchFamily="18" charset="0"/>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0" y="1143000"/>
            <a:ext cx="5715000" cy="3214688"/>
          </a:xfrm>
        </p:spPr>
      </p:pic>
      <p:pic>
        <p:nvPicPr>
          <p:cNvPr id="1028" name="Picture 4" descr="H:\1 2015-2016\ARABIC PRESENTATION 30-09-2015\RESOURCES FOR THE PRESENTATION\COMPETITION 2014_15\صور المعرض والمسابقة\IMG-20140504-WA00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78" y="1219200"/>
            <a:ext cx="3074922" cy="5181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1 2015-2016\ARABIC PRESENTATION 30-09-2015\RESOURCES FOR THE PRESENTATION\COMPETITION 2014_15\صور المعرض والمسابقة\Screenshot_2014-05-06-10-44-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4495800"/>
            <a:ext cx="3962400" cy="220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265866"/>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fbcdn-sphotos-h-a.akamaihd.net/hphotos-ak-prn2/v/1533299_571296836290327_1846222829_n.jpg?oh=3e28387338910a6b2fbd31eb33786c81&amp;oe=52D5EB20&amp;__gda__=1389761268_3ca0f7212f39c0ee0b560686f3132668"/>
          <p:cNvPicPr>
            <a:picLocks noChangeAspect="1" noChangeArrowheads="1"/>
          </p:cNvPicPr>
          <p:nvPr/>
        </p:nvPicPr>
        <p:blipFill>
          <a:blip r:embed="rId3" cstate="print">
            <a:lum bright="20000" contrast="20000"/>
          </a:blip>
          <a:srcRect b="7692"/>
          <a:stretch>
            <a:fillRect/>
          </a:stretch>
        </p:blipFill>
        <p:spPr bwMode="auto">
          <a:xfrm>
            <a:off x="1981200" y="2329484"/>
            <a:ext cx="3429000" cy="2318716"/>
          </a:xfrm>
          <a:prstGeom prst="rect">
            <a:avLst/>
          </a:prstGeom>
          <a:ln>
            <a:noFill/>
          </a:ln>
          <a:effectLst>
            <a:softEdge rad="112500"/>
          </a:effectLst>
        </p:spPr>
      </p:pic>
      <p:pic>
        <p:nvPicPr>
          <p:cNvPr id="9218" name="Picture 2" descr="https://fbcdn-sphotos-h-a.akamaihd.net/hphotos-ak-prn2/v/1552980_571296612957016_653651931_n.jpg?oh=68f4a1ef655eed986f872bf6ac111b46&amp;oe=52D63567&amp;__gda__=1389752971_3df777f6461b7dc5010fa0e1b71b965e"/>
          <p:cNvPicPr>
            <a:picLocks noChangeAspect="1" noChangeArrowheads="1"/>
          </p:cNvPicPr>
          <p:nvPr/>
        </p:nvPicPr>
        <p:blipFill>
          <a:blip r:embed="rId4" cstate="print"/>
          <a:srcRect/>
          <a:stretch>
            <a:fillRect/>
          </a:stretch>
        </p:blipFill>
        <p:spPr bwMode="auto">
          <a:xfrm>
            <a:off x="5086793" y="1219791"/>
            <a:ext cx="3847657" cy="5130209"/>
          </a:xfrm>
          <a:prstGeom prst="rect">
            <a:avLst/>
          </a:prstGeom>
          <a:ln>
            <a:noFill/>
          </a:ln>
          <a:effectLst>
            <a:softEdge rad="112500"/>
          </a:effectLst>
        </p:spPr>
      </p:pic>
      <p:sp>
        <p:nvSpPr>
          <p:cNvPr id="4" name="Title 1"/>
          <p:cNvSpPr>
            <a:spLocks noGrp="1"/>
          </p:cNvSpPr>
          <p:nvPr>
            <p:ph type="title"/>
          </p:nvPr>
        </p:nvSpPr>
        <p:spPr>
          <a:xfrm>
            <a:off x="457200" y="0"/>
            <a:ext cx="8229600" cy="1143000"/>
          </a:xfrm>
          <a:effectLst>
            <a:outerShdw blurRad="50800" dist="38100" dir="13500000" algn="br" rotWithShape="0">
              <a:prstClr val="black">
                <a:alpha val="40000"/>
              </a:prstClr>
            </a:outerShdw>
          </a:effectLst>
        </p:spPr>
        <p:txBody>
          <a:bodyPr vert="horz" lIns="91440" tIns="45720" rIns="91440" bIns="45720" rtlCol="0" anchor="ctr">
            <a:normAutofit/>
          </a:bodyPr>
          <a:lstStyle/>
          <a:p>
            <a:r>
              <a:rPr lang="en-US" dirty="0" smtClean="0">
                <a:latin typeface="Times New Roman" pitchFamily="18" charset="0"/>
                <a:cs typeface="Times New Roman" pitchFamily="18" charset="0"/>
              </a:rPr>
              <a:t>Achievements </a:t>
            </a:r>
            <a:endParaRPr lang="en-US" dirty="0">
              <a:latin typeface="Times New Roman" pitchFamily="18" charset="0"/>
              <a:cs typeface="Times New Roman" pitchFamily="18" charset="0"/>
            </a:endParaRPr>
          </a:p>
        </p:txBody>
      </p:sp>
      <p:sp>
        <p:nvSpPr>
          <p:cNvPr id="6" name="Rounded Rectangle 5"/>
          <p:cNvSpPr/>
          <p:nvPr/>
        </p:nvSpPr>
        <p:spPr>
          <a:xfrm>
            <a:off x="533400" y="1066800"/>
            <a:ext cx="4572000" cy="12192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Providing </a:t>
            </a:r>
            <a:r>
              <a:rPr lang="en-US" b="1" dirty="0" smtClean="0">
                <a:latin typeface="Times New Roman" pitchFamily="18" charset="0"/>
                <a:cs typeface="Times New Roman" pitchFamily="18" charset="0"/>
              </a:rPr>
              <a:t>Arabic books </a:t>
            </a:r>
            <a:r>
              <a:rPr lang="en-US" dirty="0" smtClean="0">
                <a:latin typeface="Times New Roman" pitchFamily="18" charset="0"/>
                <a:cs typeface="Times New Roman" pitchFamily="18" charset="0"/>
              </a:rPr>
              <a:t>and stories in both the primary and secondary </a:t>
            </a:r>
            <a:r>
              <a:rPr lang="en-US" b="1" dirty="0" smtClean="0">
                <a:latin typeface="Times New Roman" pitchFamily="18" charset="0"/>
                <a:cs typeface="Times New Roman" pitchFamily="18" charset="0"/>
              </a:rPr>
              <a:t>libraries</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organising</a:t>
            </a:r>
            <a:r>
              <a:rPr lang="en-US" dirty="0" smtClean="0">
                <a:latin typeface="Times New Roman" pitchFamily="18" charset="0"/>
                <a:cs typeface="Times New Roman" pitchFamily="18" charset="0"/>
              </a:rPr>
              <a:t> reading lessons to encourage students to read in Arabic.</a:t>
            </a:r>
          </a:p>
        </p:txBody>
      </p:sp>
      <p:pic>
        <p:nvPicPr>
          <p:cNvPr id="3075" name="Picture 3" descr="G:\2013-2014\Arabic Library\IMG_2487.JPG"/>
          <p:cNvPicPr>
            <a:picLocks noChangeAspect="1" noChangeArrowheads="1"/>
          </p:cNvPicPr>
          <p:nvPr/>
        </p:nvPicPr>
        <p:blipFill>
          <a:blip r:embed="rId5" cstate="print"/>
          <a:srcRect t="22327" b="27344"/>
          <a:stretch>
            <a:fillRect/>
          </a:stretch>
        </p:blipFill>
        <p:spPr bwMode="auto">
          <a:xfrm>
            <a:off x="1749056" y="4467354"/>
            <a:ext cx="3508744" cy="2354552"/>
          </a:xfrm>
          <a:prstGeom prst="rect">
            <a:avLst/>
          </a:prstGeom>
          <a:ln>
            <a:noFill/>
          </a:ln>
          <a:effectLst>
            <a:softEdge rad="112500"/>
          </a:effectLst>
        </p:spPr>
      </p:pic>
      <p:pic>
        <p:nvPicPr>
          <p:cNvPr id="9222" name="Picture 6" descr="https://fbcdn-sphotos-h-a.akamaihd.net/hphotos-ak-prn2/v/1543768_571296826290328_45866403_n.jpg?oh=51f205005ad9782908125be94e10f9ad&amp;oe=52D64060&amp;__gda__=1389757474_055ad93d5f8a840e05d526b9bc409fb9"/>
          <p:cNvPicPr>
            <a:picLocks noChangeAspect="1" noChangeArrowheads="1"/>
          </p:cNvPicPr>
          <p:nvPr/>
        </p:nvPicPr>
        <p:blipFill>
          <a:blip r:embed="rId6" cstate="print">
            <a:lum bright="20000" contrast="20000"/>
          </a:blip>
          <a:srcRect l="16667" t="12500" r="19444" b="16667"/>
          <a:stretch>
            <a:fillRect/>
          </a:stretch>
        </p:blipFill>
        <p:spPr bwMode="auto">
          <a:xfrm>
            <a:off x="-19492" y="2558378"/>
            <a:ext cx="2229292" cy="3385222"/>
          </a:xfrm>
          <a:prstGeom prst="rect">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https://fbcdn-sphotos-h-a.akamaihd.net/hphotos-ak-prn2/v/1552967_571296429623701_1320389568_n.jpg?oh=6f5a23b923e6eafd7c758ad661221f1c&amp;oe=52D5D872&amp;__gda__=1389782310_49f6551b461c083370d2a8a9095dce7a"/>
          <p:cNvPicPr>
            <a:picLocks noChangeAspect="1" noChangeArrowheads="1"/>
          </p:cNvPicPr>
          <p:nvPr/>
        </p:nvPicPr>
        <p:blipFill>
          <a:blip r:embed="rId3" cstate="print">
            <a:lum bright="30000" contrast="30000"/>
          </a:blip>
          <a:srcRect l="6250" t="4545"/>
          <a:stretch>
            <a:fillRect/>
          </a:stretch>
        </p:blipFill>
        <p:spPr bwMode="auto">
          <a:xfrm>
            <a:off x="4343400" y="3424844"/>
            <a:ext cx="4419600" cy="3433156"/>
          </a:xfrm>
          <a:prstGeom prst="rect">
            <a:avLst/>
          </a:prstGeom>
          <a:ln>
            <a:noFill/>
          </a:ln>
          <a:effectLst>
            <a:softEdge rad="112500"/>
          </a:effectLst>
        </p:spPr>
      </p:pic>
      <p:sp>
        <p:nvSpPr>
          <p:cNvPr id="4" name="Title 1"/>
          <p:cNvSpPr>
            <a:spLocks noGrp="1"/>
          </p:cNvSpPr>
          <p:nvPr>
            <p:ph type="title"/>
          </p:nvPr>
        </p:nvSpPr>
        <p:spPr>
          <a:xfrm>
            <a:off x="457200" y="0"/>
            <a:ext cx="8229600" cy="1143000"/>
          </a:xfrm>
          <a:effectLst>
            <a:outerShdw blurRad="50800" dist="38100" dir="13500000" algn="br" rotWithShape="0">
              <a:prstClr val="black">
                <a:alpha val="40000"/>
              </a:prstClr>
            </a:outerShdw>
          </a:effectLst>
        </p:spPr>
        <p:txBody>
          <a:bodyPr vert="horz" lIns="91440" tIns="45720" rIns="91440" bIns="45720" rtlCol="0" anchor="ctr">
            <a:normAutofit/>
          </a:bodyPr>
          <a:lstStyle/>
          <a:p>
            <a:r>
              <a:rPr lang="en-US" dirty="0" smtClean="0">
                <a:latin typeface="Times New Roman" pitchFamily="18" charset="0"/>
                <a:cs typeface="Times New Roman" pitchFamily="18" charset="0"/>
              </a:rPr>
              <a:t>Achievements </a:t>
            </a:r>
            <a:endParaRPr lang="en-US" dirty="0">
              <a:latin typeface="Times New Roman" pitchFamily="18" charset="0"/>
              <a:cs typeface="Times New Roman" pitchFamily="18" charset="0"/>
            </a:endParaRPr>
          </a:p>
        </p:txBody>
      </p:sp>
      <p:sp>
        <p:nvSpPr>
          <p:cNvPr id="5" name="Rounded Rectangle 4"/>
          <p:cNvSpPr/>
          <p:nvPr/>
        </p:nvSpPr>
        <p:spPr>
          <a:xfrm>
            <a:off x="533400" y="1066800"/>
            <a:ext cx="4572000" cy="12192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Times New Roman" pitchFamily="18" charset="0"/>
                <a:cs typeface="Times New Roman" pitchFamily="18" charset="0"/>
              </a:rPr>
              <a:t>Reading lessons:</a:t>
            </a:r>
          </a:p>
          <a:p>
            <a:pPr algn="ctr"/>
            <a:r>
              <a:rPr lang="en-US" dirty="0" smtClean="0">
                <a:latin typeface="Times New Roman" pitchFamily="18" charset="0"/>
                <a:cs typeface="Times New Roman" pitchFamily="18" charset="0"/>
              </a:rPr>
              <a:t>Students are encouraged to </a:t>
            </a:r>
            <a:r>
              <a:rPr lang="en-US" b="1" dirty="0" smtClean="0">
                <a:latin typeface="Times New Roman" pitchFamily="18" charset="0"/>
                <a:cs typeface="Times New Roman" pitchFamily="18" charset="0"/>
              </a:rPr>
              <a:t>read in Arabic</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 class.</a:t>
            </a:r>
          </a:p>
        </p:txBody>
      </p:sp>
      <p:pic>
        <p:nvPicPr>
          <p:cNvPr id="43010" name="Picture 2" descr="https://fbcdn-sphotos-h-a.akamaihd.net/hphotos-ak-prn1/v/1527862_571296419623702_514968281_n.jpg?oh=8dd54583c488b183283a4c7e386d96b1&amp;oe=52D665B8&amp;__gda__=1389748889_0f5a82540bd002e4cdf693e423f1a5c7"/>
          <p:cNvPicPr>
            <a:picLocks noChangeAspect="1" noChangeArrowheads="1"/>
          </p:cNvPicPr>
          <p:nvPr/>
        </p:nvPicPr>
        <p:blipFill>
          <a:blip r:embed="rId4" cstate="print"/>
          <a:srcRect t="23077" b="15385"/>
          <a:stretch>
            <a:fillRect/>
          </a:stretch>
        </p:blipFill>
        <p:spPr bwMode="auto">
          <a:xfrm>
            <a:off x="533400" y="2362200"/>
            <a:ext cx="4800600" cy="1905000"/>
          </a:xfrm>
          <a:prstGeom prst="rect">
            <a:avLst/>
          </a:prstGeom>
          <a:ln>
            <a:noFill/>
          </a:ln>
          <a:effectLst>
            <a:softEdge rad="112500"/>
          </a:effectLst>
        </p:spPr>
      </p:pic>
      <p:pic>
        <p:nvPicPr>
          <p:cNvPr id="43014" name="Picture 6" descr="https://fbcdn-sphotos-h-a.akamaihd.net/hphotos-ak-prn2/v/1608935_571296426290368_1867423847_n.jpg?oh=705e703e7ccbe19a1e259ef71dac8d03&amp;oe=52D5E785&amp;__gda__=1389763985_9f43ce5fe6b191e5f03a1df52405061a"/>
          <p:cNvPicPr>
            <a:picLocks noChangeAspect="1" noChangeArrowheads="1"/>
          </p:cNvPicPr>
          <p:nvPr/>
        </p:nvPicPr>
        <p:blipFill>
          <a:blip r:embed="rId5" cstate="print"/>
          <a:srcRect l="14167" t="17778" r="7500" b="7778"/>
          <a:stretch>
            <a:fillRect/>
          </a:stretch>
        </p:blipFill>
        <p:spPr bwMode="auto">
          <a:xfrm>
            <a:off x="5105400" y="1066800"/>
            <a:ext cx="3657600" cy="2607013"/>
          </a:xfrm>
          <a:prstGeom prst="rect">
            <a:avLst/>
          </a:prstGeom>
          <a:ln>
            <a:noFill/>
          </a:ln>
          <a:effectLst>
            <a:softEdge rad="112500"/>
          </a:effectLst>
        </p:spPr>
      </p:pic>
      <p:pic>
        <p:nvPicPr>
          <p:cNvPr id="43016" name="Picture 8" descr="https://fbcdn-sphotos-h-a.akamaihd.net/hphotos-ak-prn2/v/1600199_571296422957035_1648021944_n.jpg?oh=5897039c2daebfc5967833b0b8e9cb1e&amp;oe=52D5D1DE&amp;__gda__=1389774794_08cfa9c9e4231334a4c5d1df008b0c98"/>
          <p:cNvPicPr>
            <a:picLocks noChangeAspect="1" noChangeArrowheads="1"/>
          </p:cNvPicPr>
          <p:nvPr/>
        </p:nvPicPr>
        <p:blipFill>
          <a:blip r:embed="rId6" cstate="print"/>
          <a:srcRect l="24519" t="9615" r="14904" b="26923"/>
          <a:stretch>
            <a:fillRect/>
          </a:stretch>
        </p:blipFill>
        <p:spPr bwMode="auto">
          <a:xfrm>
            <a:off x="533400" y="4038600"/>
            <a:ext cx="4038600" cy="2819400"/>
          </a:xfrm>
          <a:prstGeom prst="rect">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fbcdn-sphotos-h-a.akamaihd.net/hphotos-ak-prn2/v/1608563_571295652957112_414533821_n.jpg?oh=fc3f9188edc750a225526b1a7e52ca19&amp;oe=52D626A3&amp;__gda__=1389760655_3aa9d1b3d7182ceb12ad7e8f879eac94"/>
          <p:cNvPicPr>
            <a:picLocks noChangeAspect="1" noChangeArrowheads="1"/>
          </p:cNvPicPr>
          <p:nvPr/>
        </p:nvPicPr>
        <p:blipFill>
          <a:blip r:embed="rId3" cstate="print"/>
          <a:srcRect/>
          <a:stretch>
            <a:fillRect/>
          </a:stretch>
        </p:blipFill>
        <p:spPr bwMode="auto">
          <a:xfrm>
            <a:off x="2438400" y="3962400"/>
            <a:ext cx="5029200" cy="2828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a:spLocks noGrp="1"/>
          </p:cNvSpPr>
          <p:nvPr>
            <p:ph type="title"/>
          </p:nvPr>
        </p:nvSpPr>
        <p:spPr>
          <a:xfrm>
            <a:off x="457200" y="0"/>
            <a:ext cx="8229600" cy="1143000"/>
          </a:xfrm>
          <a:effectLst>
            <a:outerShdw blurRad="50800" dist="38100" dir="13500000" algn="br" rotWithShape="0">
              <a:prstClr val="black">
                <a:alpha val="40000"/>
              </a:prstClr>
            </a:outerShdw>
          </a:effectLst>
        </p:spPr>
        <p:txBody>
          <a:bodyPr vert="horz" lIns="91440" tIns="45720" rIns="91440" bIns="45720" rtlCol="0" anchor="ctr">
            <a:normAutofit/>
          </a:bodyPr>
          <a:lstStyle/>
          <a:p>
            <a:r>
              <a:rPr lang="en-US" dirty="0" smtClean="0">
                <a:latin typeface="Times New Roman" pitchFamily="18" charset="0"/>
                <a:cs typeface="Times New Roman" pitchFamily="18" charset="0"/>
              </a:rPr>
              <a:t>Achievements </a:t>
            </a:r>
            <a:endParaRPr lang="en-US" dirty="0">
              <a:latin typeface="Times New Roman" pitchFamily="18" charset="0"/>
              <a:cs typeface="Times New Roman" pitchFamily="18" charset="0"/>
            </a:endParaRPr>
          </a:p>
        </p:txBody>
      </p:sp>
      <p:pic>
        <p:nvPicPr>
          <p:cNvPr id="7172" name="Picture 4" descr="https://fbcdn-sphotos-h-a.akamaihd.net/hphotos-ak-prn1/v/1552951_571295806290430_1063420025_n.jpg?oh=733b92edc4cf00723f13d65947eaca52&amp;oe=52D65480&amp;__gda__=1389765298_72c93d92cac8770d9fd991934c96e8d2"/>
          <p:cNvPicPr>
            <a:picLocks noChangeAspect="1" noChangeArrowheads="1"/>
          </p:cNvPicPr>
          <p:nvPr/>
        </p:nvPicPr>
        <p:blipFill>
          <a:blip r:embed="rId4" cstate="print"/>
          <a:srcRect/>
          <a:stretch>
            <a:fillRect/>
          </a:stretch>
        </p:blipFill>
        <p:spPr bwMode="auto">
          <a:xfrm>
            <a:off x="152400" y="1066800"/>
            <a:ext cx="3733800" cy="280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4" name="Picture 6" descr="https://fbcdn-sphotos-h-a.akamaihd.net/hphotos-ak-prn2/v/1608938_571295809623763_1623478107_n.jpg?oh=3cd0cae548627355c7d477a44685e213&amp;oe=52D62444&amp;__gda__=1389758736_4667583f9d05634fb89825653f5f25a6"/>
          <p:cNvPicPr>
            <a:picLocks noChangeAspect="1" noChangeArrowheads="1"/>
          </p:cNvPicPr>
          <p:nvPr/>
        </p:nvPicPr>
        <p:blipFill>
          <a:blip r:embed="rId5" cstate="print"/>
          <a:srcRect/>
          <a:stretch>
            <a:fillRect/>
          </a:stretch>
        </p:blipFill>
        <p:spPr bwMode="auto">
          <a:xfrm>
            <a:off x="4953000" y="1066800"/>
            <a:ext cx="3886200" cy="2914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1905000" y="3200400"/>
            <a:ext cx="4038600" cy="12192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Taking the non Arab students to the </a:t>
            </a:r>
            <a:r>
              <a:rPr lang="en-US" b="1" dirty="0" smtClean="0"/>
              <a:t>cafeteria to </a:t>
            </a:r>
            <a:r>
              <a:rPr lang="en-US" b="1" dirty="0" err="1" smtClean="0"/>
              <a:t>practise</a:t>
            </a:r>
            <a:r>
              <a:rPr lang="en-US" b="1" dirty="0" smtClean="0"/>
              <a:t> ordering food and drinks in Arabic.</a:t>
            </a:r>
            <a:endParaRPr lang="en-US" dirty="0" smtClean="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in the Arabic department </a:t>
            </a:r>
            <a:endParaRPr lang="en-US" dirty="0"/>
          </a:p>
        </p:txBody>
      </p:sp>
      <p:sp>
        <p:nvSpPr>
          <p:cNvPr id="3" name="Content Placeholder 2"/>
          <p:cNvSpPr>
            <a:spLocks noGrp="1"/>
          </p:cNvSpPr>
          <p:nvPr>
            <p:ph idx="1"/>
          </p:nvPr>
        </p:nvSpPr>
        <p:spPr/>
        <p:txBody>
          <a:bodyPr>
            <a:normAutofit/>
          </a:bodyPr>
          <a:lstStyle/>
          <a:p>
            <a:r>
              <a:rPr lang="en-US" sz="1800" dirty="0" smtClean="0">
                <a:hlinkClick r:id="rId2" action="ppaction://hlinkfile"/>
              </a:rPr>
              <a:t>UPDATED </a:t>
            </a:r>
            <a:r>
              <a:rPr lang="en-US" sz="1800" dirty="0" smtClean="0">
                <a:solidFill>
                  <a:srgbClr val="FF0000"/>
                </a:solidFill>
                <a:hlinkClick r:id="rId2" action="ppaction://hlinkfile"/>
              </a:rPr>
              <a:t>RESOURCES</a:t>
            </a:r>
            <a:r>
              <a:rPr lang="en-US" sz="1800" dirty="0" smtClean="0">
                <a:hlinkClick r:id="rId2" action="ppaction://hlinkfile"/>
              </a:rPr>
              <a:t> FOR THE PRESENTSTION\Assessment </a:t>
            </a:r>
            <a:r>
              <a:rPr lang="en-US" sz="1800" dirty="0" err="1" smtClean="0">
                <a:hlinkClick r:id="rId2" action="ppaction://hlinkfile"/>
              </a:rPr>
              <a:t>Criteria_Cycle</a:t>
            </a:r>
            <a:r>
              <a:rPr lang="en-US" sz="1800" dirty="0" smtClean="0">
                <a:hlinkClick r:id="rId2" action="ppaction://hlinkfile"/>
              </a:rPr>
              <a:t> Arabic.docx</a:t>
            </a:r>
            <a:endParaRPr lang="en-US" sz="1800" dirty="0"/>
          </a:p>
        </p:txBody>
      </p:sp>
    </p:spTree>
    <p:extLst>
      <p:ext uri="{BB962C8B-B14F-4D97-AF65-F5344CB8AC3E}">
        <p14:creationId xmlns:p14="http://schemas.microsoft.com/office/powerpoint/2010/main" val="2228999234"/>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800" b="1" dirty="0" smtClean="0"/>
              <a:t>ADEC Report/ Feedback</a:t>
            </a:r>
            <a:endParaRPr lang="en-US" sz="2800" b="1" dirty="0"/>
          </a:p>
        </p:txBody>
      </p:sp>
      <p:sp>
        <p:nvSpPr>
          <p:cNvPr id="3" name="Content Placeholder 2"/>
          <p:cNvSpPr>
            <a:spLocks noGrp="1"/>
          </p:cNvSpPr>
          <p:nvPr>
            <p:ph idx="1"/>
          </p:nvPr>
        </p:nvSpPr>
        <p:spPr>
          <a:xfrm>
            <a:off x="457200" y="990600"/>
            <a:ext cx="8229600" cy="5638800"/>
          </a:xfrm>
        </p:spPr>
        <p:txBody>
          <a:bodyPr>
            <a:normAutofit/>
          </a:bodyPr>
          <a:lstStyle/>
          <a:p>
            <a:pPr marL="0" indent="0">
              <a:lnSpc>
                <a:spcPct val="115000"/>
              </a:lnSpc>
              <a:spcBef>
                <a:spcPts val="0"/>
              </a:spcBef>
              <a:spcAft>
                <a:spcPts val="1000"/>
              </a:spcAft>
              <a:buNone/>
              <a:defRPr/>
            </a:pPr>
            <a:r>
              <a:rPr lang="en-US" sz="2100" b="1" u="sng" dirty="0" smtClean="0"/>
              <a:t>ADEC </a:t>
            </a:r>
            <a:r>
              <a:rPr lang="en-US" sz="2100" b="1" u="sng" dirty="0"/>
              <a:t>REPORT </a:t>
            </a:r>
          </a:p>
          <a:p>
            <a:pPr marL="0" lvl="0" indent="0">
              <a:spcAft>
                <a:spcPts val="1000"/>
              </a:spcAft>
              <a:buNone/>
              <a:defRPr/>
            </a:pPr>
            <a:r>
              <a:rPr lang="en-US" sz="1600" b="1" u="sng" dirty="0" smtClean="0">
                <a:solidFill>
                  <a:prstClr val="black"/>
                </a:solidFill>
              </a:rPr>
              <a:t>Meeting </a:t>
            </a:r>
            <a:r>
              <a:rPr lang="en-US" sz="1600" b="1" u="sng" dirty="0">
                <a:solidFill>
                  <a:prstClr val="black"/>
                </a:solidFill>
              </a:rPr>
              <a:t>ADEC requirements </a:t>
            </a:r>
          </a:p>
          <a:p>
            <a:pPr marL="0" lvl="0" indent="0">
              <a:lnSpc>
                <a:spcPct val="115000"/>
              </a:lnSpc>
              <a:spcBef>
                <a:spcPts val="0"/>
              </a:spcBef>
              <a:spcAft>
                <a:spcPts val="1000"/>
              </a:spcAft>
              <a:buNone/>
              <a:defRPr/>
            </a:pPr>
            <a:r>
              <a:rPr lang="en-US" sz="1200" dirty="0" smtClean="0">
                <a:solidFill>
                  <a:prstClr val="black"/>
                </a:solidFill>
                <a:latin typeface="Arial" panose="020B0604020202020204" pitchFamily="34" charset="0"/>
                <a:ea typeface="Calibri" panose="020F0502020204030204" pitchFamily="34" charset="0"/>
                <a:cs typeface="Arial" panose="020B0604020202020204" pitchFamily="34" charset="0"/>
                <a:hlinkClick r:id="rId2" action="ppaction://hlinkfile"/>
              </a:rPr>
              <a:t>UPDATED RESOURCES FOR THE PRESENTSTION\Actions against ADEC feedback- Report.docx</a:t>
            </a:r>
            <a:endParaRPr lang="en-US"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000" b="1" u="sng" dirty="0" smtClean="0"/>
              <a:t>Action Plan</a:t>
            </a:r>
          </a:p>
          <a:p>
            <a:pPr marL="0" indent="0">
              <a:buNone/>
            </a:pPr>
            <a:r>
              <a:rPr lang="en-US" sz="1700" b="1" u="sng" dirty="0" smtClean="0"/>
              <a:t>Action Plan 2015</a:t>
            </a:r>
          </a:p>
          <a:p>
            <a:pPr marL="0" indent="0">
              <a:buNone/>
            </a:pPr>
            <a:r>
              <a:rPr lang="en-US" sz="1600" dirty="0" smtClean="0">
                <a:hlinkClick r:id="rId3" action="ppaction://hlinkfile"/>
              </a:rPr>
              <a:t>UPDATED RESOURCES FOR THE PRESENTSTION\ARABIC ACTION PLAN 2015.docx</a:t>
            </a:r>
            <a:endParaRPr lang="en-US" sz="1600" dirty="0" smtClean="0"/>
          </a:p>
          <a:p>
            <a:pPr marL="0" indent="0">
              <a:buNone/>
            </a:pPr>
            <a:endParaRPr lang="en-US" sz="1600" dirty="0" smtClean="0"/>
          </a:p>
          <a:p>
            <a:pPr marL="0" indent="0">
              <a:lnSpc>
                <a:spcPct val="90000"/>
              </a:lnSpc>
              <a:buNone/>
            </a:pPr>
            <a:r>
              <a:rPr lang="en-US" sz="1700" b="1" u="sng" dirty="0"/>
              <a:t>Action Plan 2015- 2016</a:t>
            </a:r>
          </a:p>
          <a:p>
            <a:pPr marL="0" indent="0">
              <a:buNone/>
            </a:pPr>
            <a:r>
              <a:rPr lang="en-US" sz="1600" dirty="0" smtClean="0">
                <a:hlinkClick r:id="rId4" action="ppaction://hlinkfile"/>
              </a:rPr>
              <a:t>UPDATED RESOURCES FOR THE PRESENTSTION\UPDATED ARABIC ACTION PLAN 2015-2016.docx</a:t>
            </a:r>
            <a:endParaRPr lang="en-US" sz="1600" dirty="0" smtClean="0"/>
          </a:p>
        </p:txBody>
      </p:sp>
    </p:spTree>
    <p:extLst>
      <p:ext uri="{BB962C8B-B14F-4D97-AF65-F5344CB8AC3E}">
        <p14:creationId xmlns:p14="http://schemas.microsoft.com/office/powerpoint/2010/main" val="405977812"/>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ADEC's expectation</a:t>
            </a:r>
            <a:endParaRPr lang="en-US" dirty="0"/>
          </a:p>
        </p:txBody>
      </p:sp>
      <p:sp>
        <p:nvSpPr>
          <p:cNvPr id="4" name="Content Placeholder 3"/>
          <p:cNvSpPr>
            <a:spLocks noGrp="1"/>
          </p:cNvSpPr>
          <p:nvPr>
            <p:ph idx="1"/>
          </p:nvPr>
        </p:nvSpPr>
        <p:spPr/>
        <p:txBody>
          <a:bodyPr>
            <a:normAutofit/>
          </a:bodyPr>
          <a:lstStyle/>
          <a:p>
            <a:r>
              <a:rPr lang="en-US" sz="1800" dirty="0" smtClean="0">
                <a:hlinkClick r:id="rId2" action="ppaction://hlinkpres?slideindex=1&amp;slidetitle="/>
              </a:rPr>
              <a:t>UPDATED RESOURCES FOR THE PRESENTSTION\</a:t>
            </a:r>
            <a:r>
              <a:rPr lang="ar-DZ" sz="1800" dirty="0" smtClean="0">
                <a:hlinkClick r:id="rId2" action="ppaction://hlinkpres?slideindex=1&amp;slidetitle="/>
              </a:rPr>
              <a:t>اللقاء التعريفي.</a:t>
            </a:r>
            <a:r>
              <a:rPr lang="en-US" sz="1800" dirty="0" err="1" smtClean="0">
                <a:hlinkClick r:id="rId2" action="ppaction://hlinkpres?slideindex=1&amp;slidetitle="/>
              </a:rPr>
              <a:t>pptx</a:t>
            </a:r>
            <a:endParaRPr lang="en-US" sz="1800" dirty="0" smtClean="0"/>
          </a:p>
          <a:p>
            <a:endParaRPr lang="en-US" sz="1800" dirty="0"/>
          </a:p>
          <a:p>
            <a:r>
              <a:rPr lang="en-US" sz="1800" dirty="0" smtClean="0">
                <a:hlinkClick r:id="rId3" action="ppaction://hlinkfile"/>
              </a:rPr>
              <a:t>UPDATED RESOURCES FOR THE PRESENTSTION\ADEC's expectation.docx</a:t>
            </a:r>
            <a:endParaRPr lang="en-US" sz="1800" dirty="0"/>
          </a:p>
        </p:txBody>
      </p:sp>
    </p:spTree>
    <p:extLst>
      <p:ext uri="{BB962C8B-B14F-4D97-AF65-F5344CB8AC3E}">
        <p14:creationId xmlns:p14="http://schemas.microsoft.com/office/powerpoint/2010/main" val="3501890527"/>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Arabic levels according to ADEC’s recommendation – high expectation  </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1524000"/>
            <a:ext cx="388619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140742236"/>
              </p:ext>
            </p:extLst>
          </p:nvPr>
        </p:nvGraphicFramePr>
        <p:xfrm>
          <a:off x="4724400" y="1676400"/>
          <a:ext cx="3886200" cy="4017518"/>
        </p:xfrm>
        <a:graphic>
          <a:graphicData uri="http://schemas.openxmlformats.org/drawingml/2006/table">
            <a:tbl>
              <a:tblPr>
                <a:tableStyleId>{5C22544A-7EE6-4342-B048-85BDC9FD1C3A}</a:tableStyleId>
              </a:tblPr>
              <a:tblGrid>
                <a:gridCol w="2057400"/>
                <a:gridCol w="1828800"/>
              </a:tblGrid>
              <a:tr h="254000">
                <a:tc>
                  <a:txBody>
                    <a:bodyPr/>
                    <a:lstStyle/>
                    <a:p>
                      <a:pPr algn="ctr" rtl="1">
                        <a:lnSpc>
                          <a:spcPct val="115000"/>
                        </a:lnSpc>
                        <a:spcAft>
                          <a:spcPts val="1000"/>
                        </a:spcAft>
                      </a:pPr>
                      <a:r>
                        <a:rPr lang="en-US" sz="1800" b="1" baseline="0" dirty="0">
                          <a:effectLst/>
                          <a:highlight>
                            <a:srgbClr val="FFFF00"/>
                          </a:highlight>
                        </a:rPr>
                        <a:t>% Range</a:t>
                      </a:r>
                      <a:endParaRPr lang="en-US" sz="1800" b="1" baseline="0" dirty="0">
                        <a:effectLst/>
                        <a:latin typeface="Calibri"/>
                        <a:ea typeface="Times New Roman"/>
                        <a:cs typeface="Arial"/>
                      </a:endParaRPr>
                    </a:p>
                  </a:txBody>
                  <a:tcPr marL="68580" marR="68580" marT="0" marB="0">
                    <a:solidFill>
                      <a:schemeClr val="accent2">
                        <a:lumMod val="40000"/>
                        <a:lumOff val="60000"/>
                      </a:schemeClr>
                    </a:solidFill>
                  </a:tcPr>
                </a:tc>
                <a:tc>
                  <a:txBody>
                    <a:bodyPr/>
                    <a:lstStyle/>
                    <a:p>
                      <a:pPr algn="ctr" rtl="1">
                        <a:lnSpc>
                          <a:spcPct val="115000"/>
                        </a:lnSpc>
                        <a:spcAft>
                          <a:spcPts val="1000"/>
                        </a:spcAft>
                      </a:pPr>
                      <a:r>
                        <a:rPr lang="en-US" sz="1800" b="1" baseline="0">
                          <a:effectLst/>
                          <a:highlight>
                            <a:srgbClr val="00FF00"/>
                          </a:highlight>
                        </a:rPr>
                        <a:t>symbol</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r>
              <a:tr h="336550">
                <a:tc>
                  <a:txBody>
                    <a:bodyPr/>
                    <a:lstStyle/>
                    <a:p>
                      <a:pPr algn="ctr" rtl="1">
                        <a:lnSpc>
                          <a:spcPct val="115000"/>
                        </a:lnSpc>
                        <a:spcAft>
                          <a:spcPts val="1000"/>
                        </a:spcAft>
                      </a:pPr>
                      <a:r>
                        <a:rPr lang="en-US" sz="1800" b="1" baseline="0">
                          <a:effectLst/>
                        </a:rPr>
                        <a:t>50 -54</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c>
                  <a:txBody>
                    <a:bodyPr/>
                    <a:lstStyle/>
                    <a:p>
                      <a:pPr algn="ctr" rtl="1">
                        <a:lnSpc>
                          <a:spcPct val="115000"/>
                        </a:lnSpc>
                        <a:spcBef>
                          <a:spcPts val="1200"/>
                        </a:spcBef>
                        <a:spcAft>
                          <a:spcPts val="1000"/>
                        </a:spcAft>
                      </a:pPr>
                      <a:r>
                        <a:rPr lang="en-US" sz="1800" b="1" baseline="0">
                          <a:effectLst/>
                        </a:rPr>
                        <a:t>D</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r>
              <a:tr h="336550">
                <a:tc>
                  <a:txBody>
                    <a:bodyPr/>
                    <a:lstStyle/>
                    <a:p>
                      <a:pPr algn="ctr" rtl="1">
                        <a:lnSpc>
                          <a:spcPct val="115000"/>
                        </a:lnSpc>
                        <a:spcAft>
                          <a:spcPts val="1000"/>
                        </a:spcAft>
                      </a:pPr>
                      <a:r>
                        <a:rPr lang="en-US" sz="1800" b="1" baseline="0">
                          <a:effectLst/>
                        </a:rPr>
                        <a:t>55 -60</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c>
                  <a:txBody>
                    <a:bodyPr/>
                    <a:lstStyle/>
                    <a:p>
                      <a:pPr algn="ctr" rtl="1">
                        <a:lnSpc>
                          <a:spcPct val="115000"/>
                        </a:lnSpc>
                        <a:spcBef>
                          <a:spcPts val="1200"/>
                        </a:spcBef>
                        <a:spcAft>
                          <a:spcPts val="1000"/>
                        </a:spcAft>
                      </a:pPr>
                      <a:r>
                        <a:rPr lang="en-US" sz="1800" b="1" baseline="0">
                          <a:effectLst/>
                        </a:rPr>
                        <a:t>C-</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r>
              <a:tr h="336550">
                <a:tc>
                  <a:txBody>
                    <a:bodyPr/>
                    <a:lstStyle/>
                    <a:p>
                      <a:pPr algn="ctr" rtl="1">
                        <a:lnSpc>
                          <a:spcPct val="115000"/>
                        </a:lnSpc>
                        <a:spcAft>
                          <a:spcPts val="1000"/>
                        </a:spcAft>
                      </a:pPr>
                      <a:r>
                        <a:rPr lang="en-US" sz="1800" b="1" baseline="0">
                          <a:effectLst/>
                        </a:rPr>
                        <a:t>61 -64</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c>
                  <a:txBody>
                    <a:bodyPr/>
                    <a:lstStyle/>
                    <a:p>
                      <a:pPr algn="ctr" rtl="1">
                        <a:lnSpc>
                          <a:spcPct val="115000"/>
                        </a:lnSpc>
                        <a:spcBef>
                          <a:spcPts val="1200"/>
                        </a:spcBef>
                        <a:spcAft>
                          <a:spcPts val="1000"/>
                        </a:spcAft>
                      </a:pPr>
                      <a:r>
                        <a:rPr lang="en-US" sz="1800" b="1" baseline="0">
                          <a:effectLst/>
                        </a:rPr>
                        <a:t>C</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r>
              <a:tr h="336550">
                <a:tc>
                  <a:txBody>
                    <a:bodyPr/>
                    <a:lstStyle/>
                    <a:p>
                      <a:pPr algn="ctr" rtl="1">
                        <a:lnSpc>
                          <a:spcPct val="115000"/>
                        </a:lnSpc>
                        <a:spcAft>
                          <a:spcPts val="1000"/>
                        </a:spcAft>
                      </a:pPr>
                      <a:r>
                        <a:rPr lang="en-US" sz="1800" b="1" baseline="0">
                          <a:effectLst/>
                        </a:rPr>
                        <a:t>65 -69</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c>
                  <a:txBody>
                    <a:bodyPr/>
                    <a:lstStyle/>
                    <a:p>
                      <a:pPr algn="ctr" rtl="1">
                        <a:lnSpc>
                          <a:spcPct val="115000"/>
                        </a:lnSpc>
                        <a:spcBef>
                          <a:spcPts val="1200"/>
                        </a:spcBef>
                        <a:spcAft>
                          <a:spcPts val="1000"/>
                        </a:spcAft>
                      </a:pPr>
                      <a:r>
                        <a:rPr lang="en-US" sz="1800" b="1" baseline="0">
                          <a:effectLst/>
                        </a:rPr>
                        <a:t>C+</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r>
              <a:tr h="336550">
                <a:tc>
                  <a:txBody>
                    <a:bodyPr/>
                    <a:lstStyle/>
                    <a:p>
                      <a:pPr algn="ctr" rtl="1">
                        <a:lnSpc>
                          <a:spcPct val="115000"/>
                        </a:lnSpc>
                        <a:spcAft>
                          <a:spcPts val="1000"/>
                        </a:spcAft>
                      </a:pPr>
                      <a:r>
                        <a:rPr lang="en-US" sz="1800" b="1" baseline="0">
                          <a:effectLst/>
                        </a:rPr>
                        <a:t>70 -74</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c>
                  <a:txBody>
                    <a:bodyPr/>
                    <a:lstStyle/>
                    <a:p>
                      <a:pPr algn="ctr" rtl="1">
                        <a:lnSpc>
                          <a:spcPct val="115000"/>
                        </a:lnSpc>
                        <a:spcBef>
                          <a:spcPts val="1200"/>
                        </a:spcBef>
                        <a:spcAft>
                          <a:spcPts val="1000"/>
                        </a:spcAft>
                      </a:pPr>
                      <a:r>
                        <a:rPr lang="en-US" sz="1800" b="1" baseline="0">
                          <a:effectLst/>
                        </a:rPr>
                        <a:t>B-</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r>
              <a:tr h="336550">
                <a:tc>
                  <a:txBody>
                    <a:bodyPr/>
                    <a:lstStyle/>
                    <a:p>
                      <a:pPr algn="ctr" rtl="1">
                        <a:lnSpc>
                          <a:spcPct val="115000"/>
                        </a:lnSpc>
                        <a:spcAft>
                          <a:spcPts val="1000"/>
                        </a:spcAft>
                      </a:pPr>
                      <a:r>
                        <a:rPr lang="en-US" sz="1800" b="1" baseline="0">
                          <a:effectLst/>
                        </a:rPr>
                        <a:t>75- 79</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c>
                  <a:txBody>
                    <a:bodyPr/>
                    <a:lstStyle/>
                    <a:p>
                      <a:pPr algn="ctr" rtl="1">
                        <a:lnSpc>
                          <a:spcPct val="115000"/>
                        </a:lnSpc>
                        <a:spcBef>
                          <a:spcPts val="1200"/>
                        </a:spcBef>
                        <a:spcAft>
                          <a:spcPts val="1000"/>
                        </a:spcAft>
                      </a:pPr>
                      <a:r>
                        <a:rPr lang="en-US" sz="1800" b="1" baseline="0">
                          <a:effectLst/>
                        </a:rPr>
                        <a:t>B</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r>
              <a:tr h="336550">
                <a:tc>
                  <a:txBody>
                    <a:bodyPr/>
                    <a:lstStyle/>
                    <a:p>
                      <a:pPr algn="ctr" rtl="1">
                        <a:lnSpc>
                          <a:spcPct val="115000"/>
                        </a:lnSpc>
                        <a:spcAft>
                          <a:spcPts val="1000"/>
                        </a:spcAft>
                      </a:pPr>
                      <a:r>
                        <a:rPr lang="en-US" sz="1800" b="1" baseline="0">
                          <a:effectLst/>
                        </a:rPr>
                        <a:t>80 -84</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c>
                  <a:txBody>
                    <a:bodyPr/>
                    <a:lstStyle/>
                    <a:p>
                      <a:pPr algn="ctr" rtl="0">
                        <a:lnSpc>
                          <a:spcPct val="115000"/>
                        </a:lnSpc>
                        <a:spcBef>
                          <a:spcPts val="1200"/>
                        </a:spcBef>
                        <a:spcAft>
                          <a:spcPts val="1000"/>
                        </a:spcAft>
                      </a:pPr>
                      <a:r>
                        <a:rPr lang="en-US" sz="1800" b="1" baseline="0">
                          <a:effectLst/>
                        </a:rPr>
                        <a:t>B+</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r>
              <a:tr h="336550">
                <a:tc>
                  <a:txBody>
                    <a:bodyPr/>
                    <a:lstStyle/>
                    <a:p>
                      <a:pPr algn="ctr" rtl="1">
                        <a:lnSpc>
                          <a:spcPct val="115000"/>
                        </a:lnSpc>
                        <a:spcAft>
                          <a:spcPts val="1000"/>
                        </a:spcAft>
                      </a:pPr>
                      <a:r>
                        <a:rPr lang="en-US" sz="1800" b="1" baseline="0">
                          <a:effectLst/>
                        </a:rPr>
                        <a:t>85 -89</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c>
                  <a:txBody>
                    <a:bodyPr/>
                    <a:lstStyle/>
                    <a:p>
                      <a:pPr algn="ctr" rtl="1">
                        <a:lnSpc>
                          <a:spcPct val="115000"/>
                        </a:lnSpc>
                        <a:spcBef>
                          <a:spcPts val="1200"/>
                        </a:spcBef>
                        <a:spcAft>
                          <a:spcPts val="1000"/>
                        </a:spcAft>
                      </a:pPr>
                      <a:r>
                        <a:rPr lang="en-US" sz="1800" b="1" baseline="0">
                          <a:effectLst/>
                        </a:rPr>
                        <a:t>A-</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r>
              <a:tr h="336550">
                <a:tc>
                  <a:txBody>
                    <a:bodyPr/>
                    <a:lstStyle/>
                    <a:p>
                      <a:pPr algn="ctr" rtl="1">
                        <a:lnSpc>
                          <a:spcPct val="115000"/>
                        </a:lnSpc>
                        <a:spcAft>
                          <a:spcPts val="1000"/>
                        </a:spcAft>
                      </a:pPr>
                      <a:r>
                        <a:rPr lang="en-US" sz="1800" b="1" baseline="0">
                          <a:effectLst/>
                        </a:rPr>
                        <a:t>90- 94</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c>
                  <a:txBody>
                    <a:bodyPr/>
                    <a:lstStyle/>
                    <a:p>
                      <a:pPr algn="ctr" rtl="1">
                        <a:lnSpc>
                          <a:spcPct val="115000"/>
                        </a:lnSpc>
                        <a:spcBef>
                          <a:spcPts val="1200"/>
                        </a:spcBef>
                        <a:spcAft>
                          <a:spcPts val="1000"/>
                        </a:spcAft>
                      </a:pPr>
                      <a:r>
                        <a:rPr lang="en-US" sz="1800" b="1" baseline="0">
                          <a:effectLst/>
                        </a:rPr>
                        <a:t>A </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r>
              <a:tr h="336550">
                <a:tc>
                  <a:txBody>
                    <a:bodyPr/>
                    <a:lstStyle/>
                    <a:p>
                      <a:pPr algn="ctr" rtl="1">
                        <a:lnSpc>
                          <a:spcPct val="115000"/>
                        </a:lnSpc>
                        <a:spcAft>
                          <a:spcPts val="1000"/>
                        </a:spcAft>
                      </a:pPr>
                      <a:r>
                        <a:rPr lang="en-US" sz="1800" b="1" baseline="0">
                          <a:effectLst/>
                        </a:rPr>
                        <a:t>95 -97</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c>
                  <a:txBody>
                    <a:bodyPr/>
                    <a:lstStyle/>
                    <a:p>
                      <a:pPr algn="ctr" rtl="1">
                        <a:lnSpc>
                          <a:spcPct val="115000"/>
                        </a:lnSpc>
                        <a:spcBef>
                          <a:spcPts val="1200"/>
                        </a:spcBef>
                        <a:spcAft>
                          <a:spcPts val="1000"/>
                        </a:spcAft>
                      </a:pPr>
                      <a:r>
                        <a:rPr lang="en-US" sz="1800" b="1" baseline="0">
                          <a:effectLst/>
                        </a:rPr>
                        <a:t>A+</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r>
              <a:tr h="336550">
                <a:tc>
                  <a:txBody>
                    <a:bodyPr/>
                    <a:lstStyle/>
                    <a:p>
                      <a:pPr algn="ctr" rtl="1">
                        <a:lnSpc>
                          <a:spcPct val="115000"/>
                        </a:lnSpc>
                        <a:spcAft>
                          <a:spcPts val="1000"/>
                        </a:spcAft>
                      </a:pPr>
                      <a:r>
                        <a:rPr lang="en-US" sz="1800" b="1" baseline="0">
                          <a:effectLst/>
                        </a:rPr>
                        <a:t>97 +</a:t>
                      </a:r>
                      <a:endParaRPr lang="en-US" sz="1800" b="1" baseline="0">
                        <a:effectLst/>
                        <a:latin typeface="Calibri"/>
                        <a:ea typeface="Times New Roman"/>
                        <a:cs typeface="Arial"/>
                      </a:endParaRPr>
                    </a:p>
                  </a:txBody>
                  <a:tcPr marL="68580" marR="68580" marT="0" marB="0">
                    <a:solidFill>
                      <a:schemeClr val="accent2">
                        <a:lumMod val="40000"/>
                        <a:lumOff val="60000"/>
                      </a:schemeClr>
                    </a:solidFill>
                  </a:tcPr>
                </a:tc>
                <a:tc>
                  <a:txBody>
                    <a:bodyPr/>
                    <a:lstStyle/>
                    <a:p>
                      <a:pPr algn="ctr" rtl="1">
                        <a:lnSpc>
                          <a:spcPct val="115000"/>
                        </a:lnSpc>
                        <a:spcBef>
                          <a:spcPts val="1200"/>
                        </a:spcBef>
                        <a:spcAft>
                          <a:spcPts val="1000"/>
                        </a:spcAft>
                      </a:pPr>
                      <a:r>
                        <a:rPr lang="en-US" sz="1800" b="1" baseline="0" dirty="0">
                          <a:effectLst/>
                        </a:rPr>
                        <a:t>A*</a:t>
                      </a:r>
                      <a:endParaRPr lang="en-US" sz="1800" b="1" baseline="0" dirty="0">
                        <a:effectLst/>
                        <a:latin typeface="Calibri"/>
                        <a:ea typeface="Times New Roman"/>
                        <a:cs typeface="Arial"/>
                      </a:endParaRPr>
                    </a:p>
                  </a:txBody>
                  <a:tcPr marL="68580" marR="68580" marT="0" marB="0">
                    <a:solidFill>
                      <a:schemeClr val="accent2">
                        <a:lumMod val="40000"/>
                        <a:lumOff val="60000"/>
                      </a:schemeClr>
                    </a:solidFill>
                  </a:tcPr>
                </a:tc>
              </a:tr>
            </a:tbl>
          </a:graphicData>
        </a:graphic>
      </p:graphicFrame>
    </p:spTree>
    <p:extLst>
      <p:ext uri="{BB962C8B-B14F-4D97-AF65-F5344CB8AC3E}">
        <p14:creationId xmlns:p14="http://schemas.microsoft.com/office/powerpoint/2010/main" val="2479070020"/>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Level</a:t>
            </a:r>
            <a:r>
              <a:rPr lang="en-US" dirty="0" smtClean="0"/>
              <a:t> Description </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solidFill>
                  <a:srgbClr val="FF0000"/>
                </a:solidFill>
                <a:hlinkClick r:id="rId3" action="ppaction://hlinkfile"/>
              </a:rPr>
              <a:t>UPDATED RESOURCES FOR THE PRESENTSTION\Level description Standard - Arabic 1.docx</a:t>
            </a:r>
            <a:endParaRPr lang="en-US" sz="2000" dirty="0">
              <a:solidFill>
                <a:srgbClr val="FF0000"/>
              </a:solidFill>
            </a:endParaRPr>
          </a:p>
        </p:txBody>
      </p:sp>
    </p:spTree>
    <p:extLst>
      <p:ext uri="{BB962C8B-B14F-4D97-AF65-F5344CB8AC3E}">
        <p14:creationId xmlns:p14="http://schemas.microsoft.com/office/powerpoint/2010/main" val="4126869992"/>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0"/>
            <a:ext cx="8229600" cy="2895600"/>
          </a:xfrm>
        </p:spPr>
        <p:txBody>
          <a:bodyPr>
            <a:normAutofit/>
          </a:bodyPr>
          <a:lstStyle/>
          <a:p>
            <a:endParaRPr lang="en-US" sz="2000" dirty="0" smtClean="0"/>
          </a:p>
          <a:p>
            <a:endParaRPr lang="en-US" sz="2000" dirty="0"/>
          </a:p>
        </p:txBody>
      </p:sp>
      <p:sp>
        <p:nvSpPr>
          <p:cNvPr id="4" name="Title 3"/>
          <p:cNvSpPr>
            <a:spLocks noGrp="1"/>
          </p:cNvSpPr>
          <p:nvPr>
            <p:ph type="title"/>
          </p:nvPr>
        </p:nvSpPr>
        <p:spPr>
          <a:effectLst>
            <a:outerShdw blurRad="50800" dist="38100" dir="13500000" algn="br" rotWithShape="0">
              <a:prstClr val="black">
                <a:alpha val="40000"/>
              </a:prstClr>
            </a:outerShdw>
          </a:effectLst>
        </p:spPr>
        <p:txBody>
          <a:bodyPr vert="horz" lIns="91440" tIns="45720" rIns="91440" bIns="45720" rtlCol="0" anchor="ctr">
            <a:normAutofit/>
          </a:bodyPr>
          <a:lstStyle/>
          <a:p>
            <a:r>
              <a:rPr lang="en-US" dirty="0" smtClean="0">
                <a:latin typeface="Times New Roman" pitchFamily="18" charset="0"/>
                <a:cs typeface="Times New Roman" pitchFamily="18" charset="0"/>
              </a:rPr>
              <a:t>Grade Tracking</a:t>
            </a:r>
          </a:p>
        </p:txBody>
      </p:sp>
      <p:sp>
        <p:nvSpPr>
          <p:cNvPr id="6" name="Rounded Rectangle 5"/>
          <p:cNvSpPr/>
          <p:nvPr/>
        </p:nvSpPr>
        <p:spPr>
          <a:xfrm>
            <a:off x="304800" y="3048000"/>
            <a:ext cx="3886200" cy="1763331"/>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Teachers in the Arabic department are required to </a:t>
            </a:r>
            <a:r>
              <a:rPr lang="en-US" b="1" dirty="0" smtClean="0">
                <a:latin typeface="Times New Roman" pitchFamily="18" charset="0"/>
                <a:cs typeface="Times New Roman" pitchFamily="18" charset="0"/>
              </a:rPr>
              <a:t>test their students</a:t>
            </a:r>
            <a:r>
              <a:rPr lang="en-US" dirty="0" smtClean="0">
                <a:latin typeface="Times New Roman" pitchFamily="18" charset="0"/>
                <a:cs typeface="Times New Roman" pitchFamily="18" charset="0"/>
              </a:rPr>
              <a:t> through weekly quizzes, mid term, end of term tests in addition to the end of every term.</a:t>
            </a:r>
          </a:p>
        </p:txBody>
      </p:sp>
      <p:sp>
        <p:nvSpPr>
          <p:cNvPr id="7" name="Rounded Rectangle 6"/>
          <p:cNvSpPr/>
          <p:nvPr/>
        </p:nvSpPr>
        <p:spPr>
          <a:xfrm>
            <a:off x="1219200" y="1752601"/>
            <a:ext cx="3124200" cy="9144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grade tracking spreadsheet</a:t>
            </a:r>
            <a:endParaRPr lang="en-US" dirty="0" smtClean="0">
              <a:latin typeface="Times New Roman" pitchFamily="18" charset="0"/>
              <a:cs typeface="Times New Roman" pitchFamily="18" charset="0"/>
            </a:endParaRPr>
          </a:p>
        </p:txBody>
      </p:sp>
      <p:sp>
        <p:nvSpPr>
          <p:cNvPr id="8" name="Rounded Rectangle 7"/>
          <p:cNvSpPr/>
          <p:nvPr/>
        </p:nvSpPr>
        <p:spPr>
          <a:xfrm>
            <a:off x="4572000" y="4038600"/>
            <a:ext cx="4038600" cy="1763332"/>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At the end of the year,  an </a:t>
            </a:r>
            <a:r>
              <a:rPr lang="en-US" b="1" dirty="0" smtClean="0">
                <a:latin typeface="Times New Roman" pitchFamily="18" charset="0"/>
                <a:cs typeface="Times New Roman" pitchFamily="18" charset="0"/>
              </a:rPr>
              <a:t>average mark for each student is sent to the MOE </a:t>
            </a:r>
            <a:r>
              <a:rPr lang="en-US" dirty="0" smtClean="0">
                <a:latin typeface="Times New Roman" pitchFamily="18" charset="0"/>
                <a:cs typeface="Times New Roman" pitchFamily="18" charset="0"/>
              </a:rPr>
              <a:t>and the passing mark is 50% for primary and 60% for secondary.</a:t>
            </a:r>
          </a:p>
        </p:txBody>
      </p:sp>
      <p:sp>
        <p:nvSpPr>
          <p:cNvPr id="9" name="Rounded Rectangle 8"/>
          <p:cNvSpPr/>
          <p:nvPr/>
        </p:nvSpPr>
        <p:spPr>
          <a:xfrm>
            <a:off x="4572000" y="1752600"/>
            <a:ext cx="3200400" cy="1524000"/>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Students are </a:t>
            </a:r>
            <a:r>
              <a:rPr lang="en-US" b="1" dirty="0" smtClean="0">
                <a:latin typeface="Times New Roman" pitchFamily="18" charset="0"/>
                <a:cs typeface="Times New Roman" pitchFamily="18" charset="0"/>
              </a:rPr>
              <a:t>split up into sections of different levels </a:t>
            </a:r>
            <a:r>
              <a:rPr lang="en-US" dirty="0" smtClean="0">
                <a:latin typeface="Times New Roman" pitchFamily="18" charset="0"/>
                <a:cs typeface="Times New Roman" pitchFamily="18" charset="0"/>
              </a:rPr>
              <a:t>depending on the placement test at the beginning of every academic year.</a:t>
            </a:r>
          </a:p>
        </p:txBody>
      </p:sp>
      <p:sp>
        <p:nvSpPr>
          <p:cNvPr id="10" name="Rounded Rectangle 9"/>
          <p:cNvSpPr/>
          <p:nvPr/>
        </p:nvSpPr>
        <p:spPr>
          <a:xfrm>
            <a:off x="533400" y="5273897"/>
            <a:ext cx="3124200" cy="1056069"/>
          </a:xfrm>
          <a:prstGeom prst="roundRect">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New and year 7 students Write a placement test at the beginning of year. </a:t>
            </a:r>
            <a:endParaRPr lang="en-US" dirty="0" smtClean="0">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900" decel="100000" fill="hold"/>
                                        <p:tgtEl>
                                          <p:spTgt spid="1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tracking/Term (ADEC)</a:t>
            </a:r>
            <a:endParaRPr lang="en-US" dirty="0"/>
          </a:p>
        </p:txBody>
      </p:sp>
      <p:graphicFrame>
        <p:nvGraphicFramePr>
          <p:cNvPr id="4" name="Content Placeholder 3"/>
          <p:cNvGraphicFramePr>
            <a:graphicFrameLocks noGrp="1"/>
          </p:cNvGraphicFramePr>
          <p:nvPr>
            <p:ph idx="1"/>
          </p:nvPr>
        </p:nvGraphicFramePr>
        <p:xfrm>
          <a:off x="456562" y="1940694"/>
          <a:ext cx="8230875" cy="3844975"/>
        </p:xfrm>
        <a:graphic>
          <a:graphicData uri="http://schemas.openxmlformats.org/drawingml/2006/table">
            <a:tbl>
              <a:tblPr rtl="1" firstRow="1" firstCol="1" bandRow="1"/>
              <a:tblGrid>
                <a:gridCol w="949244"/>
                <a:gridCol w="523472"/>
                <a:gridCol w="850943"/>
                <a:gridCol w="90532"/>
                <a:gridCol w="768924"/>
                <a:gridCol w="769527"/>
                <a:gridCol w="769527"/>
                <a:gridCol w="854561"/>
                <a:gridCol w="1453417"/>
                <a:gridCol w="687509"/>
                <a:gridCol w="513219"/>
              </a:tblGrid>
              <a:tr h="183094">
                <a:tc gridSpan="4">
                  <a:txBody>
                    <a:bodyPr/>
                    <a:lstStyle/>
                    <a:p>
                      <a:pPr algn="ctr" rtl="1">
                        <a:lnSpc>
                          <a:spcPct val="115000"/>
                        </a:lnSpc>
                        <a:spcAft>
                          <a:spcPts val="0"/>
                        </a:spcAft>
                      </a:pPr>
                      <a:r>
                        <a:rPr lang="ar-AE" sz="1000" b="1" dirty="0">
                          <a:effectLst/>
                          <a:latin typeface="Calibri"/>
                          <a:ea typeface="Times New Roman"/>
                          <a:cs typeface="Arial"/>
                        </a:rPr>
                        <a:t>اختبار تحريري   40</a:t>
                      </a:r>
                      <a:endParaRPr lang="en-US" sz="1000" dirty="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1">
                        <a:lnSpc>
                          <a:spcPct val="115000"/>
                        </a:lnSpc>
                        <a:spcAft>
                          <a:spcPts val="0"/>
                        </a:spcAft>
                      </a:pPr>
                      <a:r>
                        <a:rPr lang="ar-AE" sz="1000" b="1" dirty="0">
                          <a:effectLst/>
                          <a:latin typeface="Calibri"/>
                          <a:ea typeface="Times New Roman"/>
                          <a:cs typeface="Arial"/>
                        </a:rPr>
                        <a:t>أنشطة صفية   30</a:t>
                      </a:r>
                      <a:endParaRPr lang="en-US" sz="1000" dirty="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أنشطة لا صفية</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2">
                  <a:txBody>
                    <a:bodyPr/>
                    <a:lstStyle/>
                    <a:p>
                      <a:pPr algn="ctr" rtl="1">
                        <a:lnSpc>
                          <a:spcPct val="115000"/>
                        </a:lnSpc>
                        <a:spcAft>
                          <a:spcPts val="0"/>
                        </a:spcAft>
                      </a:pPr>
                      <a:r>
                        <a:rPr lang="ar-AE" sz="1000" b="1">
                          <a:effectLst/>
                          <a:latin typeface="Calibri"/>
                          <a:ea typeface="Times New Roman"/>
                          <a:cs typeface="Arial"/>
                        </a:rPr>
                        <a:t>المجموع النهائي</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r>
              <a:tr h="183094">
                <a:tc gridSpan="2">
                  <a:txBody>
                    <a:bodyPr/>
                    <a:lstStyle/>
                    <a:p>
                      <a:pPr algn="ctr" rtl="1">
                        <a:lnSpc>
                          <a:spcPct val="115000"/>
                        </a:lnSpc>
                        <a:spcAft>
                          <a:spcPts val="0"/>
                        </a:spcAft>
                      </a:pPr>
                      <a:r>
                        <a:rPr lang="ar-AE" sz="1000" b="1">
                          <a:effectLst/>
                          <a:latin typeface="Calibri"/>
                          <a:ea typeface="Times New Roman"/>
                          <a:cs typeface="Arial"/>
                        </a:rPr>
                        <a:t>            منتصف الفصل</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rtl="1">
                        <a:lnSpc>
                          <a:spcPct val="115000"/>
                        </a:lnSpc>
                        <a:spcAft>
                          <a:spcPts val="0"/>
                        </a:spcAft>
                      </a:pPr>
                      <a:r>
                        <a:rPr lang="ar-AE" sz="1000" b="1">
                          <a:effectLst/>
                          <a:latin typeface="Calibri"/>
                          <a:ea typeface="Times New Roman"/>
                          <a:cs typeface="Arial"/>
                        </a:rPr>
                        <a:t>نهاية الفصل</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rtl="1">
                        <a:lnSpc>
                          <a:spcPct val="115000"/>
                        </a:lnSpc>
                        <a:spcAft>
                          <a:spcPts val="0"/>
                        </a:spcAft>
                      </a:pPr>
                      <a:r>
                        <a:rPr lang="ar-AE" sz="1000" b="1">
                          <a:effectLst/>
                          <a:latin typeface="Calibri"/>
                          <a:ea typeface="Times New Roman"/>
                          <a:cs typeface="Arial"/>
                        </a:rPr>
                        <a:t>كتابية (تعبير +  إملاء)</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rtl="1">
                        <a:lnSpc>
                          <a:spcPct val="115000"/>
                        </a:lnSpc>
                        <a:spcAft>
                          <a:spcPts val="0"/>
                        </a:spcAft>
                      </a:pPr>
                      <a:r>
                        <a:rPr lang="ar-AE" sz="1000" b="1">
                          <a:effectLst/>
                          <a:latin typeface="Calibri"/>
                          <a:ea typeface="Times New Roman"/>
                          <a:cs typeface="Arial"/>
                        </a:rPr>
                        <a:t>قرائية ( استماع وتحدث)</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المشروع</a:t>
                      </a:r>
                      <a:r>
                        <a:rPr lang="ar-SA" sz="1000" b="1">
                          <a:effectLst/>
                          <a:latin typeface="Calibri"/>
                          <a:ea typeface="Times New Roman"/>
                          <a:cs typeface="Arial"/>
                        </a:rPr>
                        <a:t>/ تكليفات</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366189">
                <a:tc gridSpan="2">
                  <a:txBody>
                    <a:bodyPr/>
                    <a:lstStyle/>
                    <a:p>
                      <a:pPr algn="l" rtl="1">
                        <a:lnSpc>
                          <a:spcPct val="115000"/>
                        </a:lnSpc>
                        <a:spcAft>
                          <a:spcPts val="0"/>
                        </a:spcAft>
                      </a:pPr>
                      <a:r>
                        <a:rPr lang="ar-AE" sz="1000" b="1">
                          <a:effectLst/>
                          <a:latin typeface="Calibri"/>
                          <a:ea typeface="Times New Roman"/>
                          <a:cs typeface="Arial"/>
                        </a:rPr>
                        <a:t>20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1">
                        <a:lnSpc>
                          <a:spcPct val="115000"/>
                        </a:lnSpc>
                        <a:spcAft>
                          <a:spcPts val="0"/>
                        </a:spcAft>
                      </a:pPr>
                      <a:r>
                        <a:rPr lang="ar-AE" sz="1000" b="1">
                          <a:effectLst/>
                          <a:latin typeface="Calibri"/>
                          <a:ea typeface="Times New Roman"/>
                          <a:cs typeface="Arial"/>
                        </a:rPr>
                        <a:t>20</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1">
                        <a:lnSpc>
                          <a:spcPct val="115000"/>
                        </a:lnSpc>
                        <a:spcAft>
                          <a:spcPts val="0"/>
                        </a:spcAft>
                      </a:pPr>
                      <a:r>
                        <a:rPr lang="ar-AE" sz="1000" b="1">
                          <a:effectLst/>
                          <a:latin typeface="Calibri"/>
                          <a:ea typeface="Times New Roman"/>
                          <a:cs typeface="Arial"/>
                        </a:rPr>
                        <a:t>20</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1">
                        <a:lnSpc>
                          <a:spcPct val="115000"/>
                        </a:lnSpc>
                        <a:spcAft>
                          <a:spcPts val="0"/>
                        </a:spcAft>
                      </a:pPr>
                      <a:r>
                        <a:rPr lang="ar-AE" sz="1000" b="1">
                          <a:effectLst/>
                          <a:latin typeface="Calibri"/>
                          <a:ea typeface="Times New Roman"/>
                          <a:cs typeface="Arial"/>
                        </a:rPr>
                        <a:t>10</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30</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100</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تقدير العلامة</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gridSpan="2">
                  <a:txBody>
                    <a:bodyPr/>
                    <a:lstStyle/>
                    <a:p>
                      <a:pPr algn="r" rtl="1">
                        <a:lnSpc>
                          <a:spcPct val="115000"/>
                        </a:lnSpc>
                        <a:spcAft>
                          <a:spcPts val="0"/>
                        </a:spcAft>
                      </a:pPr>
                      <a:r>
                        <a:rPr lang="ar-AE" sz="1000" b="1">
                          <a:effectLst/>
                          <a:latin typeface="Calibri"/>
                          <a:ea typeface="Times New Roman"/>
                          <a:cs typeface="Arial"/>
                        </a:rPr>
                        <a:t>اسم الطالب</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التعبير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الإملاء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منتصف الفصل</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نهاية الفصل</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94">
                <a:tc>
                  <a:txBody>
                    <a:bodyPr/>
                    <a:lstStyle/>
                    <a:p>
                      <a:pPr algn="r" rtl="1">
                        <a:lnSpc>
                          <a:spcPct val="115000"/>
                        </a:lnSpc>
                        <a:spcAft>
                          <a:spcPts val="0"/>
                        </a:spcAft>
                      </a:pPr>
                      <a:r>
                        <a:rPr lang="en-US" sz="1000">
                          <a:effectLst/>
                          <a:latin typeface="Calibri"/>
                          <a:ea typeface="Times New Roman"/>
                          <a:cs typeface="Arial"/>
                        </a:rPr>
                        <a:t> </a:t>
                      </a: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a:effectLst/>
                          <a:latin typeface="Calibri"/>
                          <a:ea typeface="Times New Roman"/>
                          <a:cs typeface="Arial"/>
                        </a:rPr>
                        <a:t> </a:t>
                      </a:r>
                      <a:endParaRPr lang="en-US" sz="100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AE" sz="1000" b="1" dirty="0">
                          <a:effectLst/>
                          <a:latin typeface="Calibri"/>
                          <a:ea typeface="Times New Roman"/>
                          <a:cs typeface="Arial"/>
                        </a:rPr>
                        <a:t> </a:t>
                      </a:r>
                      <a:endParaRPr lang="en-US" sz="1000" dirty="0">
                        <a:effectLst/>
                        <a:latin typeface="Calibri"/>
                        <a:ea typeface="Times New Roman"/>
                        <a:cs typeface="Arial"/>
                      </a:endParaRPr>
                    </a:p>
                  </a:txBody>
                  <a:tcPr marL="65132" marR="65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39608437"/>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4638</TotalTime>
  <Words>990</Words>
  <Application>Microsoft Office PowerPoint</Application>
  <PresentationFormat>On-screen Show (4:3)</PresentationFormat>
  <Paragraphs>507</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About Arabic</vt:lpstr>
      <vt:lpstr>Department Background</vt:lpstr>
      <vt:lpstr>Assessment in the Arabic department </vt:lpstr>
      <vt:lpstr>ADEC Report/ Feedback</vt:lpstr>
      <vt:lpstr>ADEC's expectation</vt:lpstr>
      <vt:lpstr>Arabic levels according to ADEC’s recommendation – high expectation  </vt:lpstr>
      <vt:lpstr>Level Description </vt:lpstr>
      <vt:lpstr>Grade Tracking</vt:lpstr>
      <vt:lpstr>Grade tracking/Term (ADEC)</vt:lpstr>
      <vt:lpstr>Grade tracking/Year (ADEC)</vt:lpstr>
      <vt:lpstr>Expectations, achievements and interventions based on the September, 2015 placement test</vt:lpstr>
      <vt:lpstr>Intervention (Personalised Plan) for the   Lower Achieving Learners</vt:lpstr>
      <vt:lpstr>Personalised Plan /  Higher achieving learners</vt:lpstr>
      <vt:lpstr>Data Analysis 2015</vt:lpstr>
      <vt:lpstr>Achievements </vt:lpstr>
      <vt:lpstr>Achievement – EMSA External Measure of Student Achievement </vt:lpstr>
      <vt:lpstr>Achievement – Competitions/ Contributions</vt:lpstr>
      <vt:lpstr>Achievements </vt:lpstr>
      <vt:lpstr>Achievements </vt:lpstr>
      <vt:lpstr>Achievements </vt:lpstr>
      <vt:lpstr>Achievements </vt:lpstr>
      <vt:lpstr>Arabic exhibition  UPDATED RESOURCES FOR THE PRESENTSTION\نموذج تقرير أسبوع اللغة العربية في المدارس الخاصة (1).docx</vt:lpstr>
      <vt:lpstr>Achievements </vt:lpstr>
      <vt:lpstr>Achievements </vt:lpstr>
      <vt:lpstr>Achievements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Arabic at AAESS</dc:title>
  <dc:creator>user</dc:creator>
  <cp:lastModifiedBy>AAESS</cp:lastModifiedBy>
  <cp:revision>420</cp:revision>
  <dcterms:created xsi:type="dcterms:W3CDTF">2013-04-21T14:24:49Z</dcterms:created>
  <dcterms:modified xsi:type="dcterms:W3CDTF">2018-06-20T04:50:29Z</dcterms:modified>
</cp:coreProperties>
</file>