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4" r:id="rId2"/>
    <p:sldId id="257" r:id="rId3"/>
    <p:sldId id="268" r:id="rId4"/>
    <p:sldId id="262" r:id="rId5"/>
    <p:sldId id="260" r:id="rId6"/>
    <p:sldId id="270" r:id="rId7"/>
    <p:sldId id="261" r:id="rId8"/>
    <p:sldId id="273" r:id="rId9"/>
    <p:sldId id="271" r:id="rId10"/>
    <p:sldId id="272" r:id="rId11"/>
    <p:sldId id="263" r:id="rId12"/>
    <p:sldId id="264" r:id="rId13"/>
    <p:sldId id="265" r:id="rId14"/>
    <p:sldId id="266" r:id="rId15"/>
    <p:sldId id="275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E5227-4A3D-4DE7-96CC-A6F0352E8472}" type="datetimeFigureOut">
              <a:rPr lang="en-GB" smtClean="0"/>
              <a:pPr/>
              <a:t>18/06/2018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A3120-5469-47B1-8E33-B811CDFD69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431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A3120-5469-47B1-8E33-B811CDFD69A6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16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0D3C-5B4B-4B37-8F5F-A1FFBC0D47F9}" type="datetimeFigureOut">
              <a:rPr lang="en-GB" smtClean="0"/>
              <a:pPr/>
              <a:t>18/06/2018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5A81-95AF-450F-8A61-D36D8C9BE2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0D3C-5B4B-4B37-8F5F-A1FFBC0D47F9}" type="datetimeFigureOut">
              <a:rPr lang="en-GB" smtClean="0"/>
              <a:pPr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5A81-95AF-450F-8A61-D36D8C9BE2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0D3C-5B4B-4B37-8F5F-A1FFBC0D47F9}" type="datetimeFigureOut">
              <a:rPr lang="en-GB" smtClean="0"/>
              <a:pPr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5A81-95AF-450F-8A61-D36D8C9BE2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0D3C-5B4B-4B37-8F5F-A1FFBC0D47F9}" type="datetimeFigureOut">
              <a:rPr lang="en-GB" smtClean="0"/>
              <a:pPr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5A81-95AF-450F-8A61-D36D8C9BE2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0D3C-5B4B-4B37-8F5F-A1FFBC0D47F9}" type="datetimeFigureOut">
              <a:rPr lang="en-GB" smtClean="0"/>
              <a:pPr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5A81-95AF-450F-8A61-D36D8C9BE2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0D3C-5B4B-4B37-8F5F-A1FFBC0D47F9}" type="datetimeFigureOut">
              <a:rPr lang="en-GB" smtClean="0"/>
              <a:pPr/>
              <a:t>18/06/2018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5A81-95AF-450F-8A61-D36D8C9BE2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0D3C-5B4B-4B37-8F5F-A1FFBC0D47F9}" type="datetimeFigureOut">
              <a:rPr lang="en-GB" smtClean="0"/>
              <a:pPr/>
              <a:t>18/06/2018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5A81-95AF-450F-8A61-D36D8C9BE2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0D3C-5B4B-4B37-8F5F-A1FFBC0D47F9}" type="datetimeFigureOut">
              <a:rPr lang="en-GB" smtClean="0"/>
              <a:pPr/>
              <a:t>18/06/2018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65A81-95AF-450F-8A61-D36D8C9BE25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0D3C-5B4B-4B37-8F5F-A1FFBC0D47F9}" type="datetimeFigureOut">
              <a:rPr lang="en-GB" smtClean="0"/>
              <a:pPr/>
              <a:t>18/06/2018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5A81-95AF-450F-8A61-D36D8C9BE2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0D3C-5B4B-4B37-8F5F-A1FFBC0D47F9}" type="datetimeFigureOut">
              <a:rPr lang="en-GB" smtClean="0"/>
              <a:pPr/>
              <a:t>18/06/2018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2F65A81-95AF-450F-8A61-D36D8C9BE2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2220D3C-5B4B-4B37-8F5F-A1FFBC0D47F9}" type="datetimeFigureOut">
              <a:rPr lang="en-GB" smtClean="0"/>
              <a:pPr/>
              <a:t>18/06/2018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5A81-95AF-450F-8A61-D36D8C9BE2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2220D3C-5B4B-4B37-8F5F-A1FFBC0D47F9}" type="datetimeFigureOut">
              <a:rPr lang="en-GB" smtClean="0"/>
              <a:pPr/>
              <a:t>18/06/2018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2F65A81-95AF-450F-8A61-D36D8C9BE25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imgres?imgurl=http://www.online-sign.com/signs/prohibition/thumbs/171.jpg&amp;imgrefurl=http://www.online-sign.com/catalog.php&amp;usg=__B6n4e8IJKYVzkOgeycz8LkTtxIY=&amp;h=149&amp;w=150&amp;sz=7&amp;hl=en&amp;start=2&amp;um=1&amp;itbs=1&amp;tbnid=eerciA1JB3yuVM:&amp;tbnh=95&amp;tbnw=96&amp;prev=/images?q=no+aerosols&amp;um=1&amp;hl=en&amp;sa=N&amp;rlz=1T4ADSA_enGB389GB389&amp;tbs=isch:1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www.google.co.uk/imgres?imgurl=http://www.acasports.co.uk/images/products/full/adidas-running-trainers-exerta-csh.jpg&amp;imgrefurl=http://www.acasports.co.uk/product_info.php?cpath=465_750&amp;products_id=10767&amp;usg=__kxFhTIyNzzCPVj2qI1fWoICs3Q8=&amp;h=300&amp;w=300&amp;sz=20&amp;hl=en&amp;start=19&amp;um=1&amp;itbs=1&amp;tbnid=48aoHJimxbUXyM:&amp;tbnh=116&amp;tbnw=116&amp;prev=/images?q=trainers+running&amp;um=1&amp;hl=en&amp;rlz=1T4ADSA_enGB389GB389&amp;tbs=isch: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uk/imgres?imgurl=http://i2.squidoocdn.com/resize/squidoo_images/590/draft_lens8957731module98460421photo_1272808316blue_mouth_guard.jpg&amp;imgrefurl=http://www.squidoo.com/sport-mouthguards&amp;usg=__emlqQcutCes17s3WL6G1xhzPczw=&amp;h=300&amp;w=300&amp;sz=30&amp;hl=en&amp;start=7&amp;um=1&amp;itbs=1&amp;tbnid=-jRYem76z-kCXM:&amp;tbnh=116&amp;tbnw=116&amp;prev=/images?q=shin+pads+and+gum+shield&amp;um=1&amp;hl=en&amp;sa=N&amp;rlz=1T4ADSA_enGB389GB389&amp;tbs=isch:1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co.uk/imgres?imgurl=http://www.thesportstop.com.au/catalog/images/copa.jpg&amp;imgrefurl=http://www.thesportstop.com.au/catalog/products_new.php?page=3&amp;osCsid=d158d826d2e2fa80867b2bf9775cd391&amp;usg=__R57pBdVUb-RUwJ7T0p2G1x1tLyc=&amp;h=351&amp;w=443&amp;sz=32&amp;hl=en&amp;start=4&amp;um=1&amp;itbs=1&amp;tbnid=DbKiFOqphxvDFM:&amp;tbnh=101&amp;tbnw=127&amp;prev=/images?q=adidas+copa+mundial&amp;um=1&amp;hl=en&amp;sa=N&amp;rlz=1T4ADSA_enGB389GB389&amp;tbs=isch: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711" y="764704"/>
            <a:ext cx="1853345" cy="20362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84784"/>
            <a:ext cx="7467600" cy="4525963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043608" y="3244334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/>
              <a:t>Physical </a:t>
            </a:r>
            <a:r>
              <a:rPr lang="en-GB" sz="4000" dirty="0" smtClean="0"/>
              <a:t>Education </a:t>
            </a:r>
            <a:r>
              <a:rPr lang="en-GB" sz="4000" dirty="0" smtClean="0"/>
              <a:t>2018 - 2019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29906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sz="4800" dirty="0" smtClean="0">
                <a:solidFill>
                  <a:srgbClr val="002060"/>
                </a:solidFill>
              </a:rPr>
              <a:t/>
            </a:r>
            <a:br>
              <a:rPr lang="en-GB" sz="4800" dirty="0" smtClean="0">
                <a:solidFill>
                  <a:srgbClr val="002060"/>
                </a:solidFill>
              </a:rPr>
            </a:br>
            <a:r>
              <a:rPr lang="en-GB" sz="6700" b="1" dirty="0" smtClean="0">
                <a:solidFill>
                  <a:srgbClr val="002060"/>
                </a:solidFill>
                <a:latin typeface="+mn-lt"/>
              </a:rPr>
              <a:t>You </a:t>
            </a:r>
            <a:r>
              <a:rPr lang="en-GB" sz="6700" b="1" dirty="0">
                <a:solidFill>
                  <a:srgbClr val="002060"/>
                </a:solidFill>
                <a:latin typeface="+mn-lt"/>
              </a:rPr>
              <a:t>must know…</a:t>
            </a:r>
            <a:r>
              <a:rPr lang="en-GB" sz="4800" dirty="0">
                <a:solidFill>
                  <a:srgbClr val="002060"/>
                </a:solidFill>
              </a:rPr>
              <a:t/>
            </a:r>
            <a:br>
              <a:rPr lang="en-GB" sz="4800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6576" indent="0">
              <a:buNone/>
            </a:pPr>
            <a:endParaRPr lang="en-GB" dirty="0"/>
          </a:p>
          <a:p>
            <a:r>
              <a:rPr lang="en-GB" dirty="0" smtClean="0">
                <a:solidFill>
                  <a:srgbClr val="FFC000"/>
                </a:solidFill>
              </a:rPr>
              <a:t>YOUR TARGET LEVEL</a:t>
            </a:r>
          </a:p>
          <a:p>
            <a:pPr marL="36576" indent="0">
              <a:buNone/>
            </a:pPr>
            <a:endParaRPr lang="en-GB" dirty="0">
              <a:solidFill>
                <a:srgbClr val="FFC000"/>
              </a:solidFill>
            </a:endParaRPr>
          </a:p>
          <a:p>
            <a:r>
              <a:rPr lang="en-GB" dirty="0" smtClean="0">
                <a:solidFill>
                  <a:srgbClr val="FFC000"/>
                </a:solidFill>
              </a:rPr>
              <a:t>YOUR INDIVIDUAL TARGET TO IMPROVE</a:t>
            </a:r>
          </a:p>
          <a:p>
            <a:endParaRPr lang="en-GB" dirty="0">
              <a:solidFill>
                <a:srgbClr val="FFC000"/>
              </a:solidFill>
            </a:endParaRPr>
          </a:p>
          <a:p>
            <a:r>
              <a:rPr lang="en-GB" dirty="0" smtClean="0">
                <a:solidFill>
                  <a:srgbClr val="FFC000"/>
                </a:solidFill>
              </a:rPr>
              <a:t>Your teacher will tell you this and you will be expected to remember it. </a:t>
            </a:r>
          </a:p>
          <a:p>
            <a:pPr marL="36576" indent="0">
              <a:buNone/>
            </a:pPr>
            <a:r>
              <a:rPr lang="en-GB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                           </a:t>
            </a: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01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291" y="116632"/>
            <a:ext cx="7931224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GB" sz="5400" b="1" dirty="0" smtClean="0">
                <a:solidFill>
                  <a:srgbClr val="002060"/>
                </a:solidFill>
              </a:rPr>
              <a:t>Health and Safety</a:t>
            </a:r>
            <a:endParaRPr lang="en-GB" sz="5400" b="1" dirty="0">
              <a:solidFill>
                <a:srgbClr val="00206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>
          <a:xfrm>
            <a:off x="395535" y="1340768"/>
            <a:ext cx="8562727" cy="52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800" dirty="0" smtClean="0">
                <a:solidFill>
                  <a:srgbClr val="FFC000"/>
                </a:solidFill>
                <a:latin typeface="Berlin Sans FB" pitchFamily="34" charset="0"/>
                <a:cs typeface="Times New Roman" pitchFamily="18" charset="0"/>
              </a:rPr>
              <a:t>NO JEWELLERY</a:t>
            </a:r>
            <a:r>
              <a:rPr lang="en-GB" sz="2800" dirty="0">
                <a:solidFill>
                  <a:srgbClr val="FFC000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GB" sz="2800" dirty="0" smtClean="0">
                <a:solidFill>
                  <a:srgbClr val="FFC000"/>
                </a:solidFill>
                <a:latin typeface="Berlin Sans FB" pitchFamily="34" charset="0"/>
                <a:cs typeface="Times New Roman" pitchFamily="18" charset="0"/>
              </a:rPr>
              <a:t>or WATCHES</a:t>
            </a:r>
            <a:endParaRPr lang="en-GB" sz="2800" dirty="0">
              <a:latin typeface="Berlin Sans FB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u="sng" dirty="0" smtClean="0">
                <a:latin typeface="Berlin Sans FB" pitchFamily="34" charset="0"/>
                <a:cs typeface="Times New Roman" pitchFamily="18" charset="0"/>
              </a:rPr>
              <a:t>Showers</a:t>
            </a:r>
            <a:r>
              <a:rPr lang="en-GB" sz="2800" dirty="0" smtClean="0">
                <a:latin typeface="Berlin Sans FB" pitchFamily="34" charset="0"/>
                <a:cs typeface="Times New Roman" pitchFamily="18" charset="0"/>
              </a:rPr>
              <a:t> - </a:t>
            </a:r>
            <a:r>
              <a:rPr lang="en-GB" sz="2800" dirty="0" smtClean="0">
                <a:solidFill>
                  <a:srgbClr val="92D050"/>
                </a:solidFill>
                <a:latin typeface="Berlin Sans FB" pitchFamily="34" charset="0"/>
                <a:cs typeface="Times New Roman" pitchFamily="18" charset="0"/>
              </a:rPr>
              <a:t>are available</a:t>
            </a:r>
          </a:p>
          <a:p>
            <a:pPr>
              <a:lnSpc>
                <a:spcPct val="90000"/>
              </a:lnSpc>
            </a:pPr>
            <a:r>
              <a:rPr lang="en-GB" sz="2800" u="sng" dirty="0" smtClean="0">
                <a:latin typeface="Berlin Sans FB" pitchFamily="34" charset="0"/>
                <a:cs typeface="Times New Roman" pitchFamily="18" charset="0"/>
              </a:rPr>
              <a:t>Safety </a:t>
            </a:r>
            <a:r>
              <a:rPr lang="en-GB" sz="2800" u="sng" dirty="0">
                <a:latin typeface="Berlin Sans FB" pitchFamily="34" charset="0"/>
                <a:cs typeface="Times New Roman" pitchFamily="18" charset="0"/>
              </a:rPr>
              <a:t>equipment </a:t>
            </a:r>
            <a:r>
              <a:rPr lang="en-GB" sz="2800" dirty="0">
                <a:latin typeface="Berlin Sans FB" pitchFamily="34" charset="0"/>
                <a:cs typeface="Times New Roman" pitchFamily="18" charset="0"/>
              </a:rPr>
              <a:t>-</a:t>
            </a:r>
            <a:r>
              <a:rPr lang="en-GB" sz="2800" dirty="0" smtClean="0"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GB" sz="2800" i="1" dirty="0">
                <a:solidFill>
                  <a:srgbClr val="92D050"/>
                </a:solidFill>
                <a:latin typeface="Berlin Sans FB" pitchFamily="34" charset="0"/>
                <a:cs typeface="Times New Roman" pitchFamily="18" charset="0"/>
              </a:rPr>
              <a:t>Shin </a:t>
            </a:r>
            <a:r>
              <a:rPr lang="en-GB" sz="2800" i="1" dirty="0" smtClean="0">
                <a:solidFill>
                  <a:srgbClr val="92D050"/>
                </a:solidFill>
                <a:latin typeface="Berlin Sans FB" pitchFamily="34" charset="0"/>
                <a:cs typeface="Times New Roman" pitchFamily="18" charset="0"/>
              </a:rPr>
              <a:t>Pads, correct footwear.</a:t>
            </a:r>
            <a:endParaRPr lang="en-GB" sz="2800" i="1" dirty="0">
              <a:solidFill>
                <a:srgbClr val="92D050"/>
              </a:solidFill>
              <a:latin typeface="Berlin Sans FB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u="sng" dirty="0" smtClean="0">
                <a:latin typeface="Berlin Sans FB" pitchFamily="34" charset="0"/>
                <a:cs typeface="Times New Roman" pitchFamily="18" charset="0"/>
              </a:rPr>
              <a:t>WATER intake </a:t>
            </a:r>
            <a:r>
              <a:rPr lang="en-GB" sz="2800" dirty="0" smtClean="0">
                <a:latin typeface="Berlin Sans FB" pitchFamily="34" charset="0"/>
                <a:cs typeface="Times New Roman" pitchFamily="18" charset="0"/>
              </a:rPr>
              <a:t>– You must bring your own bottle</a:t>
            </a:r>
            <a:endParaRPr lang="en-GB" sz="2800" i="1" dirty="0">
              <a:solidFill>
                <a:srgbClr val="92D050"/>
              </a:solidFill>
              <a:latin typeface="Berlin Sans FB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u="sng" dirty="0" smtClean="0">
                <a:latin typeface="Berlin Sans FB" pitchFamily="34" charset="0"/>
                <a:cs typeface="Times New Roman" pitchFamily="18" charset="0"/>
              </a:rPr>
              <a:t>Indoor PE </a:t>
            </a:r>
            <a:r>
              <a:rPr lang="en-GB" sz="2800" dirty="0" smtClean="0">
                <a:latin typeface="Berlin Sans FB" pitchFamily="34" charset="0"/>
                <a:cs typeface="Times New Roman" pitchFamily="18" charset="0"/>
              </a:rPr>
              <a:t>- </a:t>
            </a:r>
            <a:r>
              <a:rPr lang="en-GB" sz="2800" i="1" dirty="0">
                <a:solidFill>
                  <a:srgbClr val="FF0000"/>
                </a:solidFill>
                <a:latin typeface="Berlin Sans FB" pitchFamily="34" charset="0"/>
                <a:cs typeface="Times New Roman" pitchFamily="18" charset="0"/>
              </a:rPr>
              <a:t>no socks </a:t>
            </a:r>
            <a:r>
              <a:rPr lang="en-GB" sz="2800" i="1" dirty="0" smtClean="0">
                <a:solidFill>
                  <a:srgbClr val="FF0000"/>
                </a:solidFill>
                <a:latin typeface="Berlin Sans FB" pitchFamily="34" charset="0"/>
                <a:cs typeface="Times New Roman" pitchFamily="18" charset="0"/>
              </a:rPr>
              <a:t>for gym</a:t>
            </a:r>
          </a:p>
          <a:p>
            <a:pPr>
              <a:lnSpc>
                <a:spcPct val="90000"/>
              </a:lnSpc>
            </a:pPr>
            <a:r>
              <a:rPr lang="en-GB" sz="2800" u="sng" dirty="0">
                <a:latin typeface="Berlin Sans FB" pitchFamily="34" charset="0"/>
                <a:cs typeface="Times New Roman" pitchFamily="18" charset="0"/>
              </a:rPr>
              <a:t>Deodorant</a:t>
            </a:r>
            <a:r>
              <a:rPr lang="en-GB" sz="2800" dirty="0">
                <a:latin typeface="Berlin Sans FB" pitchFamily="34" charset="0"/>
                <a:cs typeface="Times New Roman" pitchFamily="18" charset="0"/>
              </a:rPr>
              <a:t> - </a:t>
            </a:r>
            <a:r>
              <a:rPr lang="en-GB" sz="2800" i="1" dirty="0">
                <a:solidFill>
                  <a:srgbClr val="FF0000"/>
                </a:solidFill>
                <a:latin typeface="Berlin Sans FB" pitchFamily="34" charset="0"/>
                <a:cs typeface="Times New Roman" pitchFamily="18" charset="0"/>
              </a:rPr>
              <a:t>No Aerosol sprays</a:t>
            </a:r>
          </a:p>
          <a:p>
            <a:pPr>
              <a:lnSpc>
                <a:spcPct val="90000"/>
              </a:lnSpc>
            </a:pPr>
            <a:r>
              <a:rPr lang="en-GB" sz="2800" u="sng" dirty="0">
                <a:latin typeface="Berlin Sans FB" pitchFamily="34" charset="0"/>
              </a:rPr>
              <a:t>Hair tied back </a:t>
            </a:r>
            <a:r>
              <a:rPr lang="en-GB" sz="2800" dirty="0">
                <a:latin typeface="Berlin Sans FB" pitchFamily="34" charset="0"/>
              </a:rPr>
              <a:t>- </a:t>
            </a:r>
            <a:r>
              <a:rPr lang="en-GB" sz="2800" i="1" dirty="0">
                <a:solidFill>
                  <a:srgbClr val="FF0000"/>
                </a:solidFill>
                <a:latin typeface="Berlin Sans FB" pitchFamily="34" charset="0"/>
              </a:rPr>
              <a:t>Kit Fault if no hair band</a:t>
            </a:r>
            <a:endParaRPr lang="en-GB" sz="2800" i="1" dirty="0">
              <a:solidFill>
                <a:srgbClr val="FF0000"/>
              </a:solidFill>
              <a:latin typeface="Berlin Sans FB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GB" sz="2800" i="1" dirty="0">
              <a:solidFill>
                <a:srgbClr val="FF0000"/>
              </a:solidFill>
              <a:latin typeface="Berlin Sans FB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sz="2800" dirty="0"/>
          </a:p>
        </p:txBody>
      </p:sp>
      <p:pic>
        <p:nvPicPr>
          <p:cNvPr id="5" name="Picture 6" descr="ag00016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8236" y="3356992"/>
            <a:ext cx="2514600" cy="2514600"/>
          </a:xfrm>
          <a:prstGeom prst="rect">
            <a:avLst/>
          </a:prstGeom>
          <a:noFill/>
        </p:spPr>
      </p:pic>
      <p:pic>
        <p:nvPicPr>
          <p:cNvPr id="18436" name="Picture 4" descr="http://t0.gstatic.com/images?q=tbn:eerciA1JB3yuVM:http://www.online-sign.com/signs/prohibition/thumbs/17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140685">
            <a:off x="7574766" y="1099765"/>
            <a:ext cx="914400" cy="904876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b="1" dirty="0" smtClean="0"/>
              <a:t>Valuables</a:t>
            </a:r>
            <a:endParaRPr lang="en-GB" sz="6600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7467600" cy="4525963"/>
          </a:xfrm>
        </p:spPr>
        <p:txBody>
          <a:bodyPr/>
          <a:lstStyle/>
          <a:p>
            <a:r>
              <a:rPr lang="en-GB" sz="4400" b="1" u="sng" dirty="0">
                <a:solidFill>
                  <a:srgbClr val="FF0000"/>
                </a:solidFill>
                <a:cs typeface="Times New Roman" pitchFamily="18" charset="0"/>
              </a:rPr>
              <a:t>Do not </a:t>
            </a:r>
            <a:r>
              <a:rPr lang="en-GB" dirty="0">
                <a:cs typeface="Times New Roman" pitchFamily="18" charset="0"/>
              </a:rPr>
              <a:t>bring </a:t>
            </a:r>
            <a:r>
              <a:rPr lang="en-GB" dirty="0" smtClean="0">
                <a:cs typeface="Times New Roman" pitchFamily="18" charset="0"/>
              </a:rPr>
              <a:t>any valuable items to school or PE </a:t>
            </a:r>
            <a:r>
              <a:rPr lang="en-GB" dirty="0">
                <a:cs typeface="Times New Roman" pitchFamily="18" charset="0"/>
              </a:rPr>
              <a:t>c</a:t>
            </a:r>
            <a:r>
              <a:rPr lang="en-GB" dirty="0" smtClean="0">
                <a:cs typeface="Times New Roman" pitchFamily="18" charset="0"/>
              </a:rPr>
              <a:t>hanging rooms.</a:t>
            </a:r>
            <a:endParaRPr lang="en-GB" dirty="0">
              <a:cs typeface="Times New Roman" pitchFamily="18" charset="0"/>
            </a:endParaRPr>
          </a:p>
          <a:p>
            <a:pPr marL="36576" indent="0">
              <a:buNone/>
            </a:pPr>
            <a:r>
              <a:rPr lang="en-GB" dirty="0" smtClean="0">
                <a:cs typeface="Times New Roman" pitchFamily="18" charset="0"/>
              </a:rPr>
              <a:t>    No </a:t>
            </a:r>
            <a:r>
              <a:rPr lang="en-GB" dirty="0">
                <a:cs typeface="Times New Roman" pitchFamily="18" charset="0"/>
              </a:rPr>
              <a:t>loose </a:t>
            </a:r>
            <a:r>
              <a:rPr lang="en-GB" dirty="0" smtClean="0">
                <a:cs typeface="Times New Roman" pitchFamily="18" charset="0"/>
              </a:rPr>
              <a:t>items (money, jewellery </a:t>
            </a:r>
            <a:r>
              <a:rPr lang="en-GB" dirty="0" err="1" smtClean="0">
                <a:cs typeface="Times New Roman" pitchFamily="18" charset="0"/>
              </a:rPr>
              <a:t>etc</a:t>
            </a:r>
            <a:r>
              <a:rPr lang="en-GB" dirty="0" smtClean="0">
                <a:cs typeface="Times New Roman" pitchFamily="18" charset="0"/>
              </a:rPr>
              <a:t>).</a:t>
            </a:r>
          </a:p>
          <a:p>
            <a:pPr marL="36576" indent="0">
              <a:buNone/>
            </a:pPr>
            <a:endParaRPr lang="en-GB" sz="800" dirty="0" smtClean="0">
              <a:cs typeface="Times New Roman" pitchFamily="18" charset="0"/>
            </a:endParaRPr>
          </a:p>
          <a:p>
            <a:r>
              <a:rPr lang="en-GB" sz="4800" u="sng" dirty="0" smtClean="0">
                <a:solidFill>
                  <a:srgbClr val="92D050"/>
                </a:solidFill>
                <a:cs typeface="Times New Roman" pitchFamily="18" charset="0"/>
              </a:rPr>
              <a:t>Clubs:</a:t>
            </a:r>
            <a:r>
              <a:rPr lang="en-GB" sz="4800" dirty="0" smtClean="0">
                <a:solidFill>
                  <a:srgbClr val="92D050"/>
                </a:solidFill>
                <a:cs typeface="Times New Roman" pitchFamily="18" charset="0"/>
              </a:rPr>
              <a:t> </a:t>
            </a:r>
            <a:r>
              <a:rPr lang="en-GB" dirty="0">
                <a:cs typeface="Times New Roman" pitchFamily="18" charset="0"/>
              </a:rPr>
              <a:t>C</a:t>
            </a:r>
            <a:r>
              <a:rPr lang="en-GB" dirty="0" smtClean="0">
                <a:cs typeface="Times New Roman" pitchFamily="18" charset="0"/>
              </a:rPr>
              <a:t>hanging rooms </a:t>
            </a:r>
            <a:r>
              <a:rPr lang="en-GB" dirty="0">
                <a:cs typeface="Times New Roman" pitchFamily="18" charset="0"/>
              </a:rPr>
              <a:t>may not be locked – take </a:t>
            </a:r>
            <a:r>
              <a:rPr lang="en-GB" dirty="0" smtClean="0">
                <a:cs typeface="Times New Roman" pitchFamily="18" charset="0"/>
              </a:rPr>
              <a:t>belongings with you.</a:t>
            </a:r>
            <a:endParaRPr lang="en-GB" dirty="0">
              <a:cs typeface="Times New Roman" pitchFamily="18" charset="0"/>
            </a:endParaRPr>
          </a:p>
        </p:txBody>
      </p:sp>
      <p:pic>
        <p:nvPicPr>
          <p:cNvPr id="5" name="Picture 6" descr="ag00014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12161">
            <a:off x="6732240" y="4252058"/>
            <a:ext cx="2251349" cy="1957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  <a:solidFill>
            <a:schemeClr val="tx1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GB" sz="6000" b="1" dirty="0" smtClean="0">
                <a:solidFill>
                  <a:srgbClr val="002060"/>
                </a:solidFill>
                <a:latin typeface="+mn-lt"/>
              </a:rPr>
              <a:t>Participation</a:t>
            </a:r>
            <a:endParaRPr lang="en-GB" sz="6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>
          <a:xfrm>
            <a:off x="107504" y="1628800"/>
            <a:ext cx="8856984" cy="456510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u="sng" dirty="0" smtClean="0">
                <a:solidFill>
                  <a:srgbClr val="92D050"/>
                </a:solidFill>
                <a:cs typeface="Times New Roman" pitchFamily="18" charset="0"/>
              </a:rPr>
              <a:t>EVERYBODY TAKES PART </a:t>
            </a:r>
            <a:endParaRPr lang="en-GB" b="1" dirty="0">
              <a:solidFill>
                <a:srgbClr val="92D050"/>
              </a:solidFill>
              <a:cs typeface="Times New Roman" pitchFamily="18" charset="0"/>
            </a:endParaRPr>
          </a:p>
          <a:p>
            <a:pPr marL="36576" indent="0">
              <a:buNone/>
            </a:pP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b="1" dirty="0" smtClean="0">
                <a:cs typeface="Times New Roman" pitchFamily="18" charset="0"/>
              </a:rPr>
              <a:t>Injured or ill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>
                <a:cs typeface="Times New Roman" pitchFamily="18" charset="0"/>
              </a:rPr>
              <a:t>- B</a:t>
            </a:r>
            <a:r>
              <a:rPr lang="en-GB" dirty="0" smtClean="0">
                <a:cs typeface="Times New Roman" pitchFamily="18" charset="0"/>
              </a:rPr>
              <a:t>ring </a:t>
            </a:r>
            <a:r>
              <a:rPr lang="en-GB" dirty="0">
                <a:cs typeface="Times New Roman" pitchFamily="18" charset="0"/>
              </a:rPr>
              <a:t>in Kit  </a:t>
            </a:r>
          </a:p>
          <a:p>
            <a:pPr marL="36576" indent="0">
              <a:buNone/>
            </a:pPr>
            <a:r>
              <a:rPr lang="en-GB" dirty="0" smtClean="0">
                <a:cs typeface="Times New Roman" pitchFamily="18" charset="0"/>
              </a:rPr>
              <a:t>                  - Coach/Referee/Scorer </a:t>
            </a:r>
            <a:r>
              <a:rPr lang="en-GB" dirty="0" err="1" smtClean="0">
                <a:cs typeface="Times New Roman" pitchFamily="18" charset="0"/>
              </a:rPr>
              <a:t>etc</a:t>
            </a:r>
            <a:endParaRPr lang="en-GB" dirty="0" smtClean="0">
              <a:cs typeface="Times New Roman" pitchFamily="18" charset="0"/>
            </a:endParaRPr>
          </a:p>
          <a:p>
            <a:r>
              <a:rPr lang="en-GB" u="sng" dirty="0" smtClean="0">
                <a:solidFill>
                  <a:srgbClr val="FFC000"/>
                </a:solidFill>
                <a:cs typeface="Times New Roman" pitchFamily="18" charset="0"/>
              </a:rPr>
              <a:t>NOTES FROM HOME</a:t>
            </a:r>
            <a:endParaRPr lang="en-GB" u="sng" dirty="0">
              <a:solidFill>
                <a:srgbClr val="FFC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GB" dirty="0" smtClean="0">
                <a:cs typeface="Times New Roman" pitchFamily="18" charset="0"/>
              </a:rPr>
              <a:t>- A </a:t>
            </a:r>
            <a:r>
              <a:rPr lang="en-GB" dirty="0">
                <a:cs typeface="Times New Roman" pitchFamily="18" charset="0"/>
              </a:rPr>
              <a:t>full </a:t>
            </a:r>
            <a:r>
              <a:rPr lang="en-GB" dirty="0" smtClean="0">
                <a:cs typeface="Times New Roman" pitchFamily="18" charset="0"/>
              </a:rPr>
              <a:t>written </a:t>
            </a:r>
            <a:r>
              <a:rPr lang="en-GB" dirty="0">
                <a:cs typeface="Times New Roman" pitchFamily="18" charset="0"/>
              </a:rPr>
              <a:t>requesting to be </a:t>
            </a:r>
            <a:r>
              <a:rPr lang="en-GB" dirty="0" smtClean="0">
                <a:cs typeface="Times New Roman" pitchFamily="18" charset="0"/>
              </a:rPr>
              <a:t>excused</a:t>
            </a:r>
          </a:p>
          <a:p>
            <a:pPr marL="36576" indent="0">
              <a:buNone/>
            </a:pPr>
            <a:r>
              <a:rPr lang="en-GB" dirty="0" smtClean="0">
                <a:cs typeface="Times New Roman" pitchFamily="18" charset="0"/>
              </a:rPr>
              <a:t>- Get changed and give note to your teacher when</a:t>
            </a:r>
          </a:p>
          <a:p>
            <a:pPr marL="36576" indent="0">
              <a:buNone/>
            </a:pPr>
            <a:r>
              <a:rPr lang="en-GB" dirty="0" smtClean="0">
                <a:cs typeface="Times New Roman" pitchFamily="18" charset="0"/>
              </a:rPr>
              <a:t>they arrive at the changing rooms.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  <a:solidFill>
            <a:schemeClr val="tx1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  <a:latin typeface="+mn-lt"/>
              </a:rPr>
              <a:t>Curriculum Plan</a:t>
            </a:r>
            <a:endParaRPr lang="en-GB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322294"/>
              </p:ext>
            </p:extLst>
          </p:nvPr>
        </p:nvGraphicFramePr>
        <p:xfrm>
          <a:off x="468313" y="1844675"/>
          <a:ext cx="7848103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103">
                  <a:extLst>
                    <a:ext uri="{9D8B030D-6E8A-4147-A177-3AD203B41FA5}">
                      <a16:colId xmlns:a16="http://schemas.microsoft.com/office/drawing/2014/main" val="38041714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POSSIBLE</a:t>
                      </a:r>
                      <a:r>
                        <a:rPr lang="en-US" baseline="0" dirty="0" smtClean="0"/>
                        <a:t> UNITS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439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Athletics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935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Badminton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541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Basketball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589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Gymnastics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065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Football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759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Striking</a:t>
                      </a:r>
                      <a:r>
                        <a:rPr lang="en-US" baseline="0" dirty="0" smtClean="0"/>
                        <a:t> &amp; Fielding (cricket/softball/</a:t>
                      </a:r>
                      <a:r>
                        <a:rPr lang="en-US" baseline="0" dirty="0" err="1" smtClean="0"/>
                        <a:t>rounders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947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Swimming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943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Rugby/</a:t>
                      </a:r>
                      <a:r>
                        <a:rPr lang="en-US" baseline="0" dirty="0" smtClean="0"/>
                        <a:t> Tag Rugby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871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Volleyball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21236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  <a:solidFill>
            <a:schemeClr val="tx1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  <a:latin typeface="+mn-lt"/>
              </a:rPr>
              <a:t>Extra Curricular Activities</a:t>
            </a:r>
            <a:endParaRPr lang="en-GB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7920880" cy="4525963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en-GB" sz="2800" dirty="0" smtClean="0">
                <a:latin typeface="Berlin Sans FB" pitchFamily="34" charset="0"/>
                <a:cs typeface="Times New Roman" pitchFamily="18" charset="0"/>
              </a:rPr>
              <a:t>All abilities welcome</a:t>
            </a:r>
          </a:p>
          <a:p>
            <a:r>
              <a:rPr lang="en-GB" sz="2800" dirty="0" smtClean="0">
                <a:latin typeface="Berlin Sans FB" pitchFamily="34" charset="0"/>
                <a:cs typeface="Times New Roman" pitchFamily="18" charset="0"/>
              </a:rPr>
              <a:t>No fee</a:t>
            </a:r>
            <a:r>
              <a:rPr lang="en-GB" sz="2800" dirty="0" smtClean="0"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Berlin Sans FB" pitchFamily="34" charset="0"/>
                <a:cs typeface="Times New Roman" pitchFamily="18" charset="0"/>
              </a:rPr>
              <a:t>to attend an ECA</a:t>
            </a:r>
          </a:p>
          <a:p>
            <a:r>
              <a:rPr lang="en-GB" sz="2800" dirty="0" smtClean="0">
                <a:latin typeface="Berlin Sans FB" pitchFamily="34" charset="0"/>
                <a:cs typeface="Times New Roman" pitchFamily="18" charset="0"/>
              </a:rPr>
              <a:t>Excellent chance to develop skills, make new friends and have fun</a:t>
            </a:r>
            <a:endParaRPr lang="en-GB" sz="2800" dirty="0">
              <a:latin typeface="Berlin Sans FB" pitchFamily="34" charset="0"/>
              <a:cs typeface="Times New Roman" pitchFamily="18" charset="0"/>
            </a:endParaRPr>
          </a:p>
          <a:p>
            <a:r>
              <a:rPr lang="en-GB" sz="2800" dirty="0">
                <a:latin typeface="Berlin Sans FB" pitchFamily="34" charset="0"/>
                <a:cs typeface="Times New Roman" pitchFamily="18" charset="0"/>
              </a:rPr>
              <a:t>Representation </a:t>
            </a:r>
            <a:r>
              <a:rPr lang="en-GB" sz="2800" dirty="0" smtClean="0">
                <a:latin typeface="Berlin Sans FB" pitchFamily="34" charset="0"/>
                <a:cs typeface="Times New Roman" pitchFamily="18" charset="0"/>
              </a:rPr>
              <a:t>Policy – School Team training </a:t>
            </a:r>
            <a:endParaRPr lang="en-GB" sz="2800" dirty="0">
              <a:latin typeface="Berlin Sans FB" pitchFamily="34" charset="0"/>
              <a:cs typeface="Times New Roman" pitchFamily="18" charset="0"/>
            </a:endParaRPr>
          </a:p>
          <a:p>
            <a:r>
              <a:rPr lang="en-GB" sz="2800" dirty="0">
                <a:latin typeface="Berlin Sans FB" pitchFamily="34" charset="0"/>
                <a:cs typeface="Times New Roman" pitchFamily="18" charset="0"/>
              </a:rPr>
              <a:t>Registers kept, </a:t>
            </a:r>
            <a:r>
              <a:rPr lang="en-GB" sz="2800" dirty="0" smtClean="0">
                <a:latin typeface="Berlin Sans FB" pitchFamily="34" charset="0"/>
                <a:cs typeface="Times New Roman" pitchFamily="18" charset="0"/>
              </a:rPr>
              <a:t>prizes and awards on offer.</a:t>
            </a:r>
            <a:endParaRPr lang="en-GB" sz="2800" dirty="0">
              <a:latin typeface="Berlin Sans FB" pitchFamily="34" charset="0"/>
              <a:cs typeface="Times New Roman" pitchFamily="18" charset="0"/>
            </a:endParaRPr>
          </a:p>
        </p:txBody>
      </p:sp>
      <p:pic>
        <p:nvPicPr>
          <p:cNvPr id="7" name="Picture 7" descr="AG00290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9713" y="4293096"/>
            <a:ext cx="2844555" cy="2304852"/>
          </a:xfrm>
          <a:prstGeom prst="rect">
            <a:avLst/>
          </a:prstGeom>
          <a:noFill/>
        </p:spPr>
      </p:pic>
      <p:pic>
        <p:nvPicPr>
          <p:cNvPr id="8" name="Picture 6" descr="j007612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962098">
            <a:off x="7215806" y="1484784"/>
            <a:ext cx="1722785" cy="1641043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125157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138" y="836712"/>
            <a:ext cx="74676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latin typeface="+mn-lt"/>
              </a:rPr>
              <a:t>What now?</a:t>
            </a:r>
            <a:endParaRPr lang="en-GB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0445907">
            <a:off x="473959" y="1621527"/>
            <a:ext cx="7467600" cy="305293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8800" b="1" dirty="0" smtClean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Enjoy PE and </a:t>
            </a:r>
          </a:p>
          <a:p>
            <a:pPr algn="ctr">
              <a:buNone/>
            </a:pPr>
            <a:r>
              <a:rPr lang="en-GB" sz="8800" b="1" dirty="0" smtClean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do your best!</a:t>
            </a:r>
            <a:endParaRPr lang="en-GB" sz="8800" b="1" dirty="0">
              <a:ln>
                <a:solidFill>
                  <a:srgbClr val="FF0000"/>
                </a:solidFill>
              </a:ln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ttp://biografieonline.it/img/bio/Usain_Bolt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789040"/>
            <a:ext cx="2304256" cy="2880320"/>
          </a:xfrm>
          <a:prstGeom prst="rect">
            <a:avLst/>
          </a:prstGeom>
          <a:noFill/>
          <a:ln w="38100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778098"/>
          </a:xfrm>
          <a:solidFill>
            <a:schemeClr val="tx1"/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</a:rPr>
              <a:t>Introduction – Staff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7467600" cy="5544616"/>
          </a:xfrm>
        </p:spPr>
        <p:txBody>
          <a:bodyPr>
            <a:normAutofit/>
          </a:bodyPr>
          <a:lstStyle/>
          <a:p>
            <a:r>
              <a:rPr lang="en-GB" dirty="0" smtClean="0"/>
              <a:t>Mr </a:t>
            </a:r>
            <a:r>
              <a:rPr lang="en-GB" dirty="0" err="1" smtClean="0"/>
              <a:t>Rudling</a:t>
            </a:r>
            <a:r>
              <a:rPr lang="en-GB" dirty="0" smtClean="0"/>
              <a:t>, Director of Sport</a:t>
            </a:r>
            <a:endParaRPr lang="en-GB" sz="2800" dirty="0" smtClean="0"/>
          </a:p>
          <a:p>
            <a:r>
              <a:rPr lang="en-GB" dirty="0" smtClean="0"/>
              <a:t>Ms Eagles, Senior Leadership Team</a:t>
            </a:r>
            <a:endParaRPr lang="en-GB" sz="2800" dirty="0" smtClean="0"/>
          </a:p>
          <a:p>
            <a:r>
              <a:rPr lang="en-GB" dirty="0" smtClean="0"/>
              <a:t>Miss McIlroy, Head of Years 10 &amp; 11</a:t>
            </a:r>
            <a:endParaRPr lang="en-GB" sz="2800" dirty="0" smtClean="0"/>
          </a:p>
          <a:p>
            <a:r>
              <a:rPr lang="en-GB" dirty="0" smtClean="0"/>
              <a:t>Miss </a:t>
            </a:r>
            <a:r>
              <a:rPr lang="en-GB" dirty="0" smtClean="0"/>
              <a:t>Norton, Head of Year 7</a:t>
            </a:r>
            <a:endParaRPr lang="en-GB" sz="2800" dirty="0" smtClean="0"/>
          </a:p>
          <a:p>
            <a:r>
              <a:rPr lang="en-GB" dirty="0" smtClean="0"/>
              <a:t>Mr Leal </a:t>
            </a:r>
            <a:endParaRPr lang="en-GB" sz="1500" dirty="0" smtClean="0"/>
          </a:p>
          <a:p>
            <a:r>
              <a:rPr lang="en-GB" dirty="0" smtClean="0"/>
              <a:t>Mr </a:t>
            </a:r>
            <a:r>
              <a:rPr lang="en-GB" dirty="0" err="1" smtClean="0"/>
              <a:t>Vreugdenberg</a:t>
            </a:r>
            <a:endParaRPr lang="en-GB" dirty="0" smtClean="0"/>
          </a:p>
          <a:p>
            <a:r>
              <a:rPr lang="en-GB" dirty="0" smtClean="0"/>
              <a:t>Miss Curtis</a:t>
            </a:r>
          </a:p>
          <a:p>
            <a:r>
              <a:rPr lang="en-GB" dirty="0" smtClean="0"/>
              <a:t>Mr Reader, Sports Technician</a:t>
            </a:r>
            <a:endParaRPr lang="en-GB" dirty="0"/>
          </a:p>
          <a:p>
            <a:endParaRPr lang="en-GB" sz="1500" dirty="0"/>
          </a:p>
          <a:p>
            <a:pPr marL="36576" indent="0">
              <a:buNone/>
            </a:pPr>
            <a:endParaRPr lang="en-GB" sz="3200" dirty="0" smtClean="0">
              <a:latin typeface="Berlin Sans FB" pitchFamily="34" charset="0"/>
            </a:endParaRPr>
          </a:p>
          <a:p>
            <a:pPr marL="36576" indent="0">
              <a:buNone/>
            </a:pPr>
            <a:endParaRPr lang="en-GB" sz="3200" dirty="0" smtClean="0">
              <a:latin typeface="Berlin Sans FB" pitchFamily="34" charset="0"/>
            </a:endParaRPr>
          </a:p>
          <a:p>
            <a:endParaRPr lang="en-GB" sz="1600" dirty="0" smtClean="0">
              <a:latin typeface="Berlin Sans FB" pitchFamily="34" charset="0"/>
            </a:endParaRPr>
          </a:p>
          <a:p>
            <a:endParaRPr lang="en-GB" dirty="0" smtClean="0">
              <a:latin typeface="Berlin Sans FB" pitchFamily="34" charset="0"/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Picture 6" descr="ag00372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4589" y="3190056"/>
            <a:ext cx="2293938" cy="3407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66720" cy="1143000"/>
          </a:xfrm>
          <a:solidFill>
            <a:schemeClr val="tx1"/>
          </a:solidFill>
          <a:ln w="38100"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GB" b="1" dirty="0" smtClean="0">
                <a:solidFill>
                  <a:srgbClr val="002060"/>
                </a:solidFill>
              </a:rPr>
              <a:t>Success starts at home…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136904" cy="4525963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36576" indent="0" algn="ctr">
              <a:buNone/>
            </a:pPr>
            <a:r>
              <a:rPr lang="en-GB" sz="6000" dirty="0" smtClean="0">
                <a:latin typeface="Berlin Sans FB" pitchFamily="34" charset="0"/>
              </a:rPr>
              <a:t>Be prepared !!</a:t>
            </a:r>
          </a:p>
          <a:p>
            <a:pPr marL="36576" indent="0">
              <a:buNone/>
            </a:pPr>
            <a:endParaRPr lang="en-GB" dirty="0" smtClean="0">
              <a:latin typeface="Berlin Sans FB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sz="3600" dirty="0" smtClean="0"/>
              <a:t>Check your timetable</a:t>
            </a:r>
          </a:p>
          <a:p>
            <a:pPr>
              <a:buFont typeface="Wingdings" pitchFamily="2" charset="2"/>
              <a:buChar char="ü"/>
            </a:pPr>
            <a:r>
              <a:rPr lang="en-GB" sz="3600" dirty="0" smtClean="0"/>
              <a:t>What kit do you need?</a:t>
            </a:r>
          </a:p>
          <a:p>
            <a:pPr>
              <a:buFont typeface="Wingdings" pitchFamily="2" charset="2"/>
              <a:buChar char="ü"/>
            </a:pPr>
            <a:r>
              <a:rPr lang="en-GB" sz="3600" dirty="0" smtClean="0"/>
              <a:t>Pack your PE bag the </a:t>
            </a:r>
          </a:p>
          <a:p>
            <a:pPr marL="36576" indent="0">
              <a:buNone/>
            </a:pPr>
            <a:r>
              <a:rPr lang="en-GB" sz="3600" dirty="0"/>
              <a:t> </a:t>
            </a:r>
            <a:r>
              <a:rPr lang="en-GB" sz="3600" dirty="0" smtClean="0"/>
              <a:t>          night before</a:t>
            </a:r>
          </a:p>
          <a:p>
            <a:pPr marL="36576" indent="0">
              <a:buNone/>
            </a:pPr>
            <a:r>
              <a:rPr lang="en-GB" sz="3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r>
              <a:rPr lang="en-GB" sz="3600" dirty="0" smtClean="0">
                <a:sym typeface="Wingdings" panose="05000000000000000000" pitchFamily="2" charset="2"/>
              </a:rPr>
              <a:t> No Kit will result in a C1.</a:t>
            </a:r>
            <a:endParaRPr lang="en-GB" sz="3600" dirty="0" smtClean="0"/>
          </a:p>
          <a:p>
            <a:endParaRPr lang="en-GB" dirty="0" smtClean="0">
              <a:latin typeface="Berlin Sans FB" pitchFamily="34" charset="0"/>
            </a:endParaRPr>
          </a:p>
          <a:p>
            <a:endParaRPr lang="en-GB" dirty="0" smtClean="0"/>
          </a:p>
          <a:p>
            <a:endParaRPr lang="en-GB" dirty="0" smtClean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467600" cy="1143000"/>
          </a:xfrm>
          <a:solidFill>
            <a:schemeClr val="tx1"/>
          </a:solidFill>
          <a:ln w="28575"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GB" b="1" dirty="0" smtClean="0">
                <a:solidFill>
                  <a:srgbClr val="002060"/>
                </a:solidFill>
              </a:rPr>
              <a:t>LESSONS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147248" cy="417646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800" dirty="0" smtClean="0">
                <a:latin typeface="Berlin Sans FB" pitchFamily="34" charset="0"/>
                <a:cs typeface="Times New Roman" pitchFamily="18" charset="0"/>
              </a:rPr>
              <a:t>KIT/EFFORT/BEHAVIOUR </a:t>
            </a:r>
          </a:p>
          <a:p>
            <a:pPr marL="36576" indent="0">
              <a:lnSpc>
                <a:spcPct val="90000"/>
              </a:lnSpc>
              <a:buNone/>
            </a:pPr>
            <a:r>
              <a:rPr lang="en-GB" i="1" dirty="0">
                <a:solidFill>
                  <a:srgbClr val="FFC000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GB" i="1" dirty="0" smtClean="0">
                <a:solidFill>
                  <a:srgbClr val="FFC000"/>
                </a:solidFill>
                <a:latin typeface="Berlin Sans FB" pitchFamily="34" charset="0"/>
                <a:cs typeface="Times New Roman" pitchFamily="18" charset="0"/>
              </a:rPr>
              <a:t>     = house points for you each half term </a:t>
            </a:r>
          </a:p>
          <a:p>
            <a:pPr>
              <a:lnSpc>
                <a:spcPct val="90000"/>
              </a:lnSpc>
            </a:pPr>
            <a:endParaRPr lang="en-GB" dirty="0" smtClean="0">
              <a:latin typeface="Berlin Sans FB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3800" dirty="0" smtClean="0">
                <a:latin typeface="Berlin Sans FB" pitchFamily="34" charset="0"/>
                <a:cs typeface="Times New Roman" pitchFamily="18" charset="0"/>
              </a:rPr>
              <a:t>TIME KEEPING</a:t>
            </a:r>
          </a:p>
          <a:p>
            <a:pPr marL="36576" indent="0">
              <a:lnSpc>
                <a:spcPct val="90000"/>
              </a:lnSpc>
              <a:buNone/>
            </a:pPr>
            <a:r>
              <a:rPr lang="en-GB" dirty="0"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GB" dirty="0" smtClean="0">
                <a:latin typeface="Berlin Sans FB" pitchFamily="34" charset="0"/>
                <a:cs typeface="Times New Roman" pitchFamily="18" charset="0"/>
              </a:rPr>
              <a:t>       </a:t>
            </a:r>
            <a:r>
              <a:rPr lang="en-GB" i="1" dirty="0">
                <a:solidFill>
                  <a:srgbClr val="FFC000"/>
                </a:solidFill>
                <a:latin typeface="Berlin Sans FB" pitchFamily="34" charset="0"/>
                <a:cs typeface="Times New Roman" pitchFamily="18" charset="0"/>
              </a:rPr>
              <a:t>A</a:t>
            </a:r>
            <a:r>
              <a:rPr lang="en-GB" i="1" dirty="0" smtClean="0">
                <a:solidFill>
                  <a:srgbClr val="FFC000"/>
                </a:solidFill>
                <a:latin typeface="Berlin Sans FB" pitchFamily="34" charset="0"/>
                <a:cs typeface="Times New Roman" pitchFamily="18" charset="0"/>
              </a:rPr>
              <a:t>rrive on time / change quickly</a:t>
            </a:r>
          </a:p>
          <a:p>
            <a:pPr>
              <a:lnSpc>
                <a:spcPct val="90000"/>
              </a:lnSpc>
            </a:pPr>
            <a:r>
              <a:rPr lang="en-GB" sz="3800" b="1" dirty="0" smtClean="0">
                <a:latin typeface="Berlin Sans FB" pitchFamily="34" charset="0"/>
                <a:cs typeface="Times New Roman" pitchFamily="18" charset="0"/>
              </a:rPr>
              <a:t>Line up at the front of the sports building in your PE groups</a:t>
            </a:r>
          </a:p>
          <a:p>
            <a:pPr>
              <a:lnSpc>
                <a:spcPct val="90000"/>
              </a:lnSpc>
            </a:pPr>
            <a:endParaRPr lang="en-GB" dirty="0" smtClean="0">
              <a:latin typeface="Berlin Sans FB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GB" dirty="0" smtClean="0">
              <a:latin typeface="Berlin Sans FB" pitchFamily="34" charset="0"/>
              <a:cs typeface="Times New Roman" pitchFamily="18" charset="0"/>
            </a:endParaRPr>
          </a:p>
          <a:p>
            <a:endParaRPr lang="en-GB" dirty="0"/>
          </a:p>
        </p:txBody>
      </p:sp>
      <p:pic>
        <p:nvPicPr>
          <p:cNvPr id="4" name="Picture 6" descr="ag00215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974" y="2564904"/>
            <a:ext cx="1428129" cy="15185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000" b="1" dirty="0" smtClean="0">
                <a:latin typeface="+mn-lt"/>
              </a:rPr>
              <a:t>Your Kit</a:t>
            </a:r>
            <a:endParaRPr lang="en-GB" sz="8000" b="1" dirty="0">
              <a:latin typeface="+mn-lt"/>
            </a:endParaRPr>
          </a:p>
        </p:txBody>
      </p:sp>
      <p:pic>
        <p:nvPicPr>
          <p:cNvPr id="17414" name="Picture 6" descr="http://t0.gstatic.com/images?q=tbn:48aoHJimxbUXyM:http://www.acasports.co.uk/images/products/full/adidas-running-trainers-exerta-csh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9392" y="731970"/>
            <a:ext cx="1104900" cy="1152128"/>
          </a:xfrm>
          <a:prstGeom prst="rect">
            <a:avLst/>
          </a:prstGeom>
          <a:noFill/>
        </p:spPr>
      </p:pic>
      <p:pic>
        <p:nvPicPr>
          <p:cNvPr id="17416" name="Picture 8" descr="http://t2.gstatic.com/images?q=tbn:DbKiFOqphxvDFM:http://www.thesportstop.com.au/catalog/images/cop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980728"/>
            <a:ext cx="1224136" cy="1152128"/>
          </a:xfrm>
          <a:prstGeom prst="rect">
            <a:avLst/>
          </a:prstGeom>
          <a:noFill/>
        </p:spPr>
      </p:pic>
      <p:pic>
        <p:nvPicPr>
          <p:cNvPr id="17418" name="Picture 10" descr="http://t0.gstatic.com/images?q=tbn:-jRYem76z-kCXM:http://i2.squidoocdn.com/resize/squidoo_images/590/draft_lens8957731module98460421photo_1272808316blue_mouth_guard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36096" y="2348880"/>
            <a:ext cx="1296144" cy="1372388"/>
          </a:xfrm>
          <a:prstGeom prst="rect">
            <a:avLst/>
          </a:prstGeom>
          <a:noFill/>
        </p:spPr>
      </p:pic>
      <p:pic>
        <p:nvPicPr>
          <p:cNvPr id="17420" name="Picture 12" descr="http://www.gearwest.com/images/W/Nike-T90-Protegga-Shield-Shinguard.jpg"/>
          <p:cNvPicPr>
            <a:picLocks noChangeAspect="1" noChangeArrowheads="1"/>
          </p:cNvPicPr>
          <p:nvPr/>
        </p:nvPicPr>
        <p:blipFill>
          <a:blip r:embed="rId8" cstate="print"/>
          <a:srcRect l="24000" r="24000"/>
          <a:stretch>
            <a:fillRect/>
          </a:stretch>
        </p:blipFill>
        <p:spPr bwMode="auto">
          <a:xfrm>
            <a:off x="7147481" y="2099053"/>
            <a:ext cx="1080120" cy="1329689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5413259" y="3933056"/>
            <a:ext cx="3456384" cy="2308324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Write your name </a:t>
            </a:r>
          </a:p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 </a:t>
            </a:r>
            <a:r>
              <a:rPr lang="en-US" sz="3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ALL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your kit!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1884098"/>
            <a:ext cx="27363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HAT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SUN </a:t>
            </a:r>
            <a:r>
              <a:rPr lang="en-GB" sz="2000" dirty="0" smtClean="0"/>
              <a:t>PROTECTION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School t-shirt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Shorts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PE socks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Trainers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Shin pads must be worn for all football lessons 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743152"/>
            <a:ext cx="7539608" cy="1224136"/>
          </a:xfrm>
          <a:solidFill>
            <a:schemeClr val="tx1"/>
          </a:solidFill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5400" b="1" dirty="0" smtClean="0">
                <a:solidFill>
                  <a:srgbClr val="002060"/>
                </a:solidFill>
                <a:latin typeface="+mn-lt"/>
              </a:rPr>
              <a:t>Footwear</a:t>
            </a:r>
            <a:endParaRPr lang="en-US" sz="5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363272" cy="3888432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endParaRPr lang="en-GB" sz="2800" dirty="0" smtClean="0">
              <a:cs typeface="Times New Roman" pitchFamily="18" charset="0"/>
            </a:endParaRPr>
          </a:p>
          <a:p>
            <a:pPr marL="36576" indent="0">
              <a:buNone/>
            </a:pPr>
            <a:endParaRPr lang="en-GB" sz="2800" dirty="0">
              <a:cs typeface="Times New Roman" pitchFamily="18" charset="0"/>
            </a:endParaRPr>
          </a:p>
          <a:p>
            <a:r>
              <a:rPr lang="en-GB" sz="2800" b="1" dirty="0" smtClean="0"/>
              <a:t>TRAINERS for all lessons</a:t>
            </a:r>
          </a:p>
          <a:p>
            <a:r>
              <a:rPr lang="en-GB" sz="2800" b="1" dirty="0" smtClean="0"/>
              <a:t>Football boots can be worn for football lessons only</a:t>
            </a:r>
          </a:p>
          <a:p>
            <a:r>
              <a:rPr lang="en-GB" sz="2800" b="1" dirty="0" smtClean="0"/>
              <a:t>No school shoes for PE</a:t>
            </a:r>
          </a:p>
          <a:p>
            <a:endParaRPr lang="en-GB" sz="2800" b="1" dirty="0" smtClean="0"/>
          </a:p>
          <a:p>
            <a:pPr marL="36576" indent="0">
              <a:buNone/>
            </a:pP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17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  <a:solidFill>
            <a:schemeClr val="tx1"/>
          </a:solidFill>
          <a:ln w="38100"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GB" b="1" dirty="0" smtClean="0">
                <a:solidFill>
                  <a:schemeClr val="bg2"/>
                </a:solidFill>
              </a:rPr>
              <a:t>EXPECTATIONS</a:t>
            </a:r>
            <a:endParaRPr lang="en-GB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80920" cy="3736582"/>
          </a:xfrm>
        </p:spPr>
        <p:txBody>
          <a:bodyPr>
            <a:normAutofit/>
          </a:bodyPr>
          <a:lstStyle/>
          <a:p>
            <a:r>
              <a:rPr lang="en-GB" sz="4800" b="1" u="sng" dirty="0" smtClean="0">
                <a:solidFill>
                  <a:srgbClr val="FFC000"/>
                </a:solidFill>
                <a:cs typeface="Times New Roman" pitchFamily="18" charset="0"/>
              </a:rPr>
              <a:t>ALWAYS</a:t>
            </a:r>
            <a:r>
              <a:rPr lang="en-GB" sz="4800" dirty="0" smtClean="0">
                <a:cs typeface="Times New Roman" pitchFamily="18" charset="0"/>
              </a:rPr>
              <a:t> </a:t>
            </a:r>
            <a:r>
              <a:rPr lang="en-GB" sz="4800" b="1" dirty="0" smtClean="0">
                <a:cs typeface="Times New Roman" pitchFamily="18" charset="0"/>
              </a:rPr>
              <a:t>BRING KIT  </a:t>
            </a:r>
          </a:p>
          <a:p>
            <a:pPr>
              <a:buNone/>
            </a:pPr>
            <a:r>
              <a:rPr lang="en-GB" dirty="0" smtClean="0">
                <a:solidFill>
                  <a:schemeClr val="tx1">
                    <a:lumMod val="20000"/>
                    <a:lumOff val="80000"/>
                  </a:schemeClr>
                </a:solidFill>
                <a:cs typeface="Times New Roman" pitchFamily="18" charset="0"/>
              </a:rPr>
              <a:t>If you have lost part of your kit, </a:t>
            </a:r>
          </a:p>
          <a:p>
            <a:pPr>
              <a:buNone/>
            </a:pPr>
            <a:r>
              <a:rPr lang="en-GB" dirty="0" smtClean="0">
                <a:solidFill>
                  <a:schemeClr val="tx1">
                    <a:lumMod val="20000"/>
                    <a:lumOff val="80000"/>
                  </a:schemeClr>
                </a:solidFill>
                <a:cs typeface="Times New Roman" pitchFamily="18" charset="0"/>
              </a:rPr>
              <a:t>bring in a </a:t>
            </a:r>
            <a:r>
              <a:rPr lang="en-GB" u="sng" dirty="0" smtClean="0">
                <a:solidFill>
                  <a:schemeClr val="tx1">
                    <a:lumMod val="20000"/>
                    <a:lumOff val="80000"/>
                  </a:schemeClr>
                </a:solidFill>
                <a:cs typeface="Times New Roman" pitchFamily="18" charset="0"/>
              </a:rPr>
              <a:t>sensible alternative</a:t>
            </a:r>
            <a:r>
              <a:rPr lang="en-GB" dirty="0" smtClean="0">
                <a:solidFill>
                  <a:schemeClr val="tx1">
                    <a:lumMod val="20000"/>
                    <a:lumOff val="80000"/>
                  </a:schemeClr>
                </a:solidFill>
                <a:cs typeface="Times New Roman" pitchFamily="18" charset="0"/>
              </a:rPr>
              <a:t> AND a </a:t>
            </a:r>
            <a:r>
              <a:rPr lang="en-GB" u="sng" dirty="0" smtClean="0">
                <a:solidFill>
                  <a:schemeClr val="tx1">
                    <a:lumMod val="20000"/>
                    <a:lumOff val="80000"/>
                  </a:schemeClr>
                </a:solidFill>
                <a:cs typeface="Times New Roman" pitchFamily="18" charset="0"/>
              </a:rPr>
              <a:t>note from home </a:t>
            </a:r>
            <a:endParaRPr lang="en-GB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  <a:solidFill>
            <a:schemeClr val="tx1"/>
          </a:solidFill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GB" sz="4800" dirty="0" smtClean="0">
                <a:solidFill>
                  <a:srgbClr val="002060"/>
                </a:solidFill>
                <a:latin typeface="Berlin Sans FB" pitchFamily="34" charset="0"/>
                <a:cs typeface="Times New Roman" pitchFamily="18" charset="0"/>
              </a:rPr>
              <a:t/>
            </a:r>
            <a:br>
              <a:rPr lang="en-GB" sz="4800" dirty="0" smtClean="0">
                <a:solidFill>
                  <a:srgbClr val="002060"/>
                </a:solidFill>
                <a:latin typeface="Berlin Sans FB" pitchFamily="34" charset="0"/>
                <a:cs typeface="Times New Roman" pitchFamily="18" charset="0"/>
              </a:rPr>
            </a:br>
            <a:r>
              <a:rPr lang="en-GB" sz="4800" dirty="0" smtClean="0">
                <a:solidFill>
                  <a:srgbClr val="002060"/>
                </a:solidFill>
                <a:latin typeface="Berlin Sans FB" pitchFamily="34" charset="0"/>
                <a:cs typeface="Times New Roman" pitchFamily="18" charset="0"/>
              </a:rPr>
              <a:t>KIT </a:t>
            </a:r>
            <a:r>
              <a:rPr lang="en-GB" sz="4800" dirty="0">
                <a:solidFill>
                  <a:srgbClr val="002060"/>
                </a:solidFill>
                <a:latin typeface="Berlin Sans FB" pitchFamily="34" charset="0"/>
                <a:cs typeface="Times New Roman" pitchFamily="18" charset="0"/>
              </a:rPr>
              <a:t>FAULTS</a:t>
            </a:r>
            <a:br>
              <a:rPr lang="en-GB" sz="4800" dirty="0">
                <a:solidFill>
                  <a:srgbClr val="002060"/>
                </a:solidFill>
                <a:latin typeface="Berlin Sans FB" pitchFamily="34" charset="0"/>
                <a:cs typeface="Times New Roman" pitchFamily="18" charset="0"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19256" cy="4425355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GB" b="1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 dirty="0" smtClean="0">
                <a:cs typeface="Times New Roman" pitchFamily="18" charset="0"/>
              </a:rPr>
              <a:t>KF1 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>
                <a:cs typeface="Times New Roman" pitchFamily="18" charset="0"/>
              </a:rPr>
              <a:t>= </a:t>
            </a:r>
            <a:r>
              <a:rPr lang="en-GB" dirty="0" smtClean="0">
                <a:cs typeface="Times New Roman" pitchFamily="18" charset="0"/>
              </a:rPr>
              <a:t>Warning</a:t>
            </a:r>
          </a:p>
          <a:p>
            <a:pPr marL="36576" indent="0">
              <a:lnSpc>
                <a:spcPct val="90000"/>
              </a:lnSpc>
              <a:buNone/>
            </a:pPr>
            <a:endParaRPr lang="en-GB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 dirty="0" smtClean="0">
                <a:cs typeface="Times New Roman" pitchFamily="18" charset="0"/>
              </a:rPr>
              <a:t>KF2 </a:t>
            </a:r>
            <a:r>
              <a:rPr lang="en-GB" dirty="0">
                <a:cs typeface="Times New Roman" pitchFamily="18" charset="0"/>
              </a:rPr>
              <a:t>= </a:t>
            </a:r>
            <a:r>
              <a:rPr lang="en-GB" dirty="0" err="1">
                <a:cs typeface="Times New Roman" pitchFamily="18" charset="0"/>
              </a:rPr>
              <a:t>Breaktime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smtClean="0">
                <a:cs typeface="Times New Roman" pitchFamily="18" charset="0"/>
              </a:rPr>
              <a:t>Detention</a:t>
            </a:r>
          </a:p>
          <a:p>
            <a:pPr marL="36576" indent="0">
              <a:lnSpc>
                <a:spcPct val="90000"/>
              </a:lnSpc>
              <a:buNone/>
            </a:pPr>
            <a:r>
              <a:rPr lang="en-GB" dirty="0">
                <a:cs typeface="Times New Roman" pitchFamily="18" charset="0"/>
              </a:rPr>
              <a:t> </a:t>
            </a:r>
            <a:r>
              <a:rPr lang="en-GB" dirty="0" smtClean="0">
                <a:cs typeface="Times New Roman" pitchFamily="18" charset="0"/>
              </a:rPr>
              <a:t>             </a:t>
            </a:r>
          </a:p>
          <a:p>
            <a:pPr>
              <a:lnSpc>
                <a:spcPct val="90000"/>
              </a:lnSpc>
            </a:pPr>
            <a:r>
              <a:rPr lang="en-GB" b="1" dirty="0" smtClean="0">
                <a:cs typeface="Times New Roman" pitchFamily="18" charset="0"/>
              </a:rPr>
              <a:t>KF3 </a:t>
            </a:r>
            <a:r>
              <a:rPr lang="en-GB" dirty="0">
                <a:cs typeface="Times New Roman" pitchFamily="18" charset="0"/>
              </a:rPr>
              <a:t>=  </a:t>
            </a:r>
            <a:r>
              <a:rPr lang="en-GB" dirty="0" smtClean="0">
                <a:cs typeface="Times New Roman" pitchFamily="18" charset="0"/>
              </a:rPr>
              <a:t>Lunch time detention</a:t>
            </a:r>
          </a:p>
          <a:p>
            <a:pPr marL="36576" indent="0">
              <a:lnSpc>
                <a:spcPct val="90000"/>
              </a:lnSpc>
              <a:buNone/>
            </a:pPr>
            <a:r>
              <a:rPr lang="en-GB" dirty="0">
                <a:cs typeface="Times New Roman" pitchFamily="18" charset="0"/>
              </a:rPr>
              <a:t> </a:t>
            </a:r>
            <a:r>
              <a:rPr lang="en-GB" dirty="0" smtClean="0">
                <a:cs typeface="Times New Roman" pitchFamily="18" charset="0"/>
              </a:rPr>
              <a:t>              Phone call home</a:t>
            </a:r>
          </a:p>
          <a:p>
            <a:pPr marL="36576" indent="0">
              <a:lnSpc>
                <a:spcPct val="90000"/>
              </a:lnSpc>
              <a:buNone/>
            </a:pPr>
            <a:r>
              <a:rPr lang="en-GB" dirty="0" smtClean="0">
                <a:cs typeface="Times New Roman" pitchFamily="18" charset="0"/>
              </a:rPr>
              <a:t>If you bring a note and alternative clothing you will not get a kit fault. </a:t>
            </a:r>
            <a:endParaRPr lang="en-GB" dirty="0"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71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  <a:solidFill>
            <a:schemeClr val="tx1"/>
          </a:solidFill>
          <a:ln w="38100"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+mn-lt"/>
              </a:rPr>
              <a:t>ASSESSMENT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19256" cy="4281339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You are being assessed continuously throughout the year.</a:t>
            </a:r>
          </a:p>
          <a:p>
            <a:endParaRPr lang="en-US" dirty="0"/>
          </a:p>
          <a:p>
            <a:r>
              <a:rPr lang="en-US" dirty="0" smtClean="0"/>
              <a:t>You will have a final assessment at the end of each unit of work… DO YOUR BEST, ALL OF THE TIME.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0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Custom 2">
      <a:dk1>
        <a:sysClr val="windowText" lastClr="000000"/>
      </a:dk1>
      <a:lt1>
        <a:srgbClr val="FFFF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672</TotalTime>
  <Words>447</Words>
  <Application>Microsoft Office PowerPoint</Application>
  <PresentationFormat>On-screen Show (4:3)</PresentationFormat>
  <Paragraphs>118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Berlin Sans FB</vt:lpstr>
      <vt:lpstr>Calibri</vt:lpstr>
      <vt:lpstr>Franklin Gothic Book</vt:lpstr>
      <vt:lpstr>Times New Roman</vt:lpstr>
      <vt:lpstr>Wingdings</vt:lpstr>
      <vt:lpstr>Wingdings 2</vt:lpstr>
      <vt:lpstr>Technic</vt:lpstr>
      <vt:lpstr>PowerPoint Presentation</vt:lpstr>
      <vt:lpstr>Introduction – Staff</vt:lpstr>
      <vt:lpstr>Success starts at home…</vt:lpstr>
      <vt:lpstr>LESSONS</vt:lpstr>
      <vt:lpstr>Your Kit</vt:lpstr>
      <vt:lpstr>Footwear</vt:lpstr>
      <vt:lpstr>EXPECTATIONS</vt:lpstr>
      <vt:lpstr> KIT FAULTS </vt:lpstr>
      <vt:lpstr>ASSESSMENT</vt:lpstr>
      <vt:lpstr> You must know… </vt:lpstr>
      <vt:lpstr>Health and Safety</vt:lpstr>
      <vt:lpstr>Valuables</vt:lpstr>
      <vt:lpstr>Participation</vt:lpstr>
      <vt:lpstr>Curriculum Plan</vt:lpstr>
      <vt:lpstr>Extra Curricular Activities</vt:lpstr>
      <vt:lpstr>What now?</vt:lpstr>
    </vt:vector>
  </TitlesOfParts>
  <Company>Paignton Community &amp; Sports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Paignton Community and sports college  Physical education</dc:title>
  <dc:creator>Katie Hine</dc:creator>
  <cp:lastModifiedBy>Martin Hall</cp:lastModifiedBy>
  <cp:revision>111</cp:revision>
  <dcterms:created xsi:type="dcterms:W3CDTF">2010-08-17T10:24:58Z</dcterms:created>
  <dcterms:modified xsi:type="dcterms:W3CDTF">2018-06-18T11:14:05Z</dcterms:modified>
</cp:coreProperties>
</file>