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74" r:id="rId2"/>
    <p:sldId id="256" r:id="rId3"/>
    <p:sldId id="257" r:id="rId4"/>
    <p:sldId id="259" r:id="rId5"/>
    <p:sldId id="271" r:id="rId6"/>
    <p:sldId id="272" r:id="rId7"/>
    <p:sldId id="258" r:id="rId8"/>
    <p:sldId id="260" r:id="rId9"/>
    <p:sldId id="261" r:id="rId10"/>
    <p:sldId id="262" r:id="rId11"/>
    <p:sldId id="263" r:id="rId12"/>
    <p:sldId id="264" r:id="rId13"/>
    <p:sldId id="265" r:id="rId14"/>
    <p:sldId id="266" r:id="rId15"/>
    <p:sldId id="267" r:id="rId16"/>
    <p:sldId id="268" r:id="rId17"/>
    <p:sldId id="269" r:id="rId18"/>
    <p:sldId id="270" r:id="rId19"/>
    <p:sldId id="275" r:id="rId20"/>
  </p:sldIdLst>
  <p:sldSz cx="9144000" cy="6858000" type="screen4x3"/>
  <p:notesSz cx="7102475" cy="89725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E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4862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48628"/>
          </a:xfrm>
          <a:prstGeom prst="rect">
            <a:avLst/>
          </a:prstGeom>
        </p:spPr>
        <p:txBody>
          <a:bodyPr vert="horz" lIns="91440" tIns="45720" rIns="91440" bIns="45720" rtlCol="0"/>
          <a:lstStyle>
            <a:lvl1pPr algn="r">
              <a:defRPr sz="1200"/>
            </a:lvl1pPr>
          </a:lstStyle>
          <a:p>
            <a:fld id="{C38170F4-16E7-46F2-B735-F9F51EB357CA}" type="datetimeFigureOut">
              <a:rPr lang="en-US" smtClean="0"/>
              <a:t>9/24/2017</a:t>
            </a:fld>
            <a:endParaRPr lang="en-US"/>
          </a:p>
        </p:txBody>
      </p:sp>
      <p:sp>
        <p:nvSpPr>
          <p:cNvPr id="4" name="Footer Placeholder 3"/>
          <p:cNvSpPr>
            <a:spLocks noGrp="1"/>
          </p:cNvSpPr>
          <p:nvPr>
            <p:ph type="ftr" sz="quarter" idx="2"/>
          </p:nvPr>
        </p:nvSpPr>
        <p:spPr>
          <a:xfrm>
            <a:off x="0" y="8522365"/>
            <a:ext cx="3077739" cy="44862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522365"/>
            <a:ext cx="3077739" cy="448628"/>
          </a:xfrm>
          <a:prstGeom prst="rect">
            <a:avLst/>
          </a:prstGeom>
        </p:spPr>
        <p:txBody>
          <a:bodyPr vert="horz" lIns="91440" tIns="45720" rIns="91440" bIns="45720" rtlCol="0" anchor="b"/>
          <a:lstStyle>
            <a:lvl1pPr algn="r">
              <a:defRPr sz="1200"/>
            </a:lvl1pPr>
          </a:lstStyle>
          <a:p>
            <a:fld id="{5C109824-C0E2-4ACD-A33B-3A352D50D04B}" type="slidenum">
              <a:rPr lang="en-US" smtClean="0"/>
              <a:t>‹#›</a:t>
            </a:fld>
            <a:endParaRPr lang="en-US"/>
          </a:p>
        </p:txBody>
      </p:sp>
    </p:spTree>
    <p:extLst>
      <p:ext uri="{BB962C8B-B14F-4D97-AF65-F5344CB8AC3E}">
        <p14:creationId xmlns:p14="http://schemas.microsoft.com/office/powerpoint/2010/main" val="24341583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6E2F87-F174-454B-8C71-12FA66C8003A}" type="datetimeFigureOut">
              <a:rPr lang="en-US" smtClean="0"/>
              <a:t>9/24/2017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636799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E2F87-F174-454B-8C71-12FA66C8003A}" type="datetimeFigureOut">
              <a:rPr lang="en-US" smtClean="0"/>
              <a:t>9/24/2017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3191191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E2F87-F174-454B-8C71-12FA66C8003A}" type="datetimeFigureOut">
              <a:rPr lang="en-US" smtClean="0"/>
              <a:t>9/24/2017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1979692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E2F87-F174-454B-8C71-12FA66C8003A}" type="datetimeFigureOut">
              <a:rPr lang="en-US" smtClean="0"/>
              <a:t>9/24/2017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2349961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E2F87-F174-454B-8C71-12FA66C8003A}" type="datetimeFigureOut">
              <a:rPr lang="en-US" smtClean="0"/>
              <a:t>9/24/2017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976376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6E2F87-F174-454B-8C71-12FA66C8003A}" type="datetimeFigureOut">
              <a:rPr lang="en-US" smtClean="0"/>
              <a:t>9/24/2017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999146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6E2F87-F174-454B-8C71-12FA66C8003A}" type="datetimeFigureOut">
              <a:rPr lang="en-US" smtClean="0"/>
              <a:t>9/24/2017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95217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6E2F87-F174-454B-8C71-12FA66C8003A}" type="datetimeFigureOut">
              <a:rPr lang="en-US" smtClean="0"/>
              <a:t>9/24/2017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1715703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E2F87-F174-454B-8C71-12FA66C8003A}" type="datetimeFigureOut">
              <a:rPr lang="en-US" smtClean="0"/>
              <a:t>9/24/2017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634342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E2F87-F174-454B-8C71-12FA66C8003A}" type="datetimeFigureOut">
              <a:rPr lang="en-US" smtClean="0"/>
              <a:t>9/24/2017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2029756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E2F87-F174-454B-8C71-12FA66C8003A}" type="datetimeFigureOut">
              <a:rPr lang="en-US" smtClean="0"/>
              <a:t>9/24/2017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F11E90-7545-4793-8A47-97403505EBB0}" type="slidenum">
              <a:rPr lang="en-US" smtClean="0"/>
              <a:t>‹#›</a:t>
            </a:fld>
            <a:endParaRPr lang="en-US"/>
          </a:p>
        </p:txBody>
      </p:sp>
    </p:spTree>
    <p:extLst>
      <p:ext uri="{BB962C8B-B14F-4D97-AF65-F5344CB8AC3E}">
        <p14:creationId xmlns:p14="http://schemas.microsoft.com/office/powerpoint/2010/main" val="282727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E2F87-F174-454B-8C71-12FA66C8003A}" type="datetimeFigureOut">
              <a:rPr lang="en-US" smtClean="0"/>
              <a:t>9/24/2017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F11E90-7545-4793-8A47-97403505EBB0}" type="slidenum">
              <a:rPr lang="en-US" smtClean="0"/>
              <a:t>‹#›</a:t>
            </a:fld>
            <a:endParaRPr lang="en-US"/>
          </a:p>
        </p:txBody>
      </p:sp>
    </p:spTree>
    <p:extLst>
      <p:ext uri="{BB962C8B-B14F-4D97-AF65-F5344CB8AC3E}">
        <p14:creationId xmlns:p14="http://schemas.microsoft.com/office/powerpoint/2010/main" val="2041860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4953000"/>
            <a:ext cx="7772400" cy="685800"/>
          </a:xfrm>
        </p:spPr>
        <p:txBody>
          <a:bodyPr>
            <a:noAutofit/>
          </a:bodyPr>
          <a:lstStyle/>
          <a:p>
            <a:r>
              <a:rPr lang="en-US" sz="2400" b="1" dirty="0" smtClean="0">
                <a:solidFill>
                  <a:srgbClr val="0070C0"/>
                </a:solidFill>
              </a:rPr>
              <a:t>Tuesday, 26</a:t>
            </a:r>
            <a:r>
              <a:rPr lang="en-US" sz="2400" b="1" baseline="30000" dirty="0" smtClean="0">
                <a:solidFill>
                  <a:srgbClr val="0070C0"/>
                </a:solidFill>
              </a:rPr>
              <a:t>th</a:t>
            </a:r>
            <a:r>
              <a:rPr lang="en-US" sz="2400" b="1" dirty="0" smtClean="0">
                <a:solidFill>
                  <a:srgbClr val="0070C0"/>
                </a:solidFill>
              </a:rPr>
              <a:t> </a:t>
            </a:r>
            <a:r>
              <a:rPr lang="en-US" sz="2400" b="1" dirty="0" smtClean="0">
                <a:solidFill>
                  <a:srgbClr val="0070C0"/>
                </a:solidFill>
              </a:rPr>
              <a:t>October </a:t>
            </a:r>
            <a:r>
              <a:rPr lang="en-US" sz="2400" b="1" dirty="0" smtClean="0">
                <a:solidFill>
                  <a:srgbClr val="0070C0"/>
                </a:solidFill>
              </a:rPr>
              <a:t>2017</a:t>
            </a:r>
            <a:endParaRPr lang="en-US" sz="2400" b="1" dirty="0" smtClean="0">
              <a:solidFill>
                <a:srgbClr val="0070C0"/>
              </a:solidFill>
            </a:endParaRPr>
          </a:p>
          <a:p>
            <a:r>
              <a:rPr lang="en-US" sz="2400" b="1" dirty="0" smtClean="0">
                <a:solidFill>
                  <a:srgbClr val="0070C0"/>
                </a:solidFill>
              </a:rPr>
              <a:t>Mrs. Charmaine Bakker and </a:t>
            </a:r>
            <a:r>
              <a:rPr lang="en-US" sz="2400" b="1" dirty="0" smtClean="0">
                <a:solidFill>
                  <a:srgbClr val="0070C0"/>
                </a:solidFill>
              </a:rPr>
              <a:t>Mr. Carl Douglas</a:t>
            </a:r>
            <a:endParaRPr lang="en-US" sz="2400" b="1" dirty="0">
              <a:solidFill>
                <a:srgbClr val="0070C0"/>
              </a:solidFill>
            </a:endParaRPr>
          </a:p>
        </p:txBody>
      </p:sp>
      <p:sp>
        <p:nvSpPr>
          <p:cNvPr id="4" name="Rectangle 3"/>
          <p:cNvSpPr/>
          <p:nvPr/>
        </p:nvSpPr>
        <p:spPr>
          <a:xfrm>
            <a:off x="1202717" y="1905000"/>
            <a:ext cx="6723123" cy="1754326"/>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Assessment and Levels</a:t>
            </a:r>
            <a:b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b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at AAESS</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811" y="304800"/>
            <a:ext cx="7246937"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213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How quickly should children progress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3" name="Rectangle 2"/>
          <p:cNvSpPr/>
          <p:nvPr/>
        </p:nvSpPr>
        <p:spPr>
          <a:xfrm>
            <a:off x="304799" y="2059126"/>
            <a:ext cx="8458201" cy="4401205"/>
          </a:xfrm>
          <a:prstGeom prst="rect">
            <a:avLst/>
          </a:prstGeom>
        </p:spPr>
        <p:txBody>
          <a:bodyPr wrap="square">
            <a:spAutoFit/>
          </a:bodyPr>
          <a:lstStyle/>
          <a:p>
            <a:r>
              <a:rPr lang="en-US" sz="2800" dirty="0" smtClean="0">
                <a:solidFill>
                  <a:srgbClr val="0070C0"/>
                </a:solidFill>
              </a:rPr>
              <a:t>When national curriculum levels were being used, the Department for Education suggested that a child should progress two full levels per key stage. Because KS1 covers only two school years, this means that a child should have progressed one level per year (for example achieving Level 1B in Year 1, and Level 2B in Year 2). But as KS2 covers four school years, the expected rate of progress was slower – effectively half a level per year (for example, from a 3C at the end of Year 3 to a 3A at the end of Year 4).</a:t>
            </a:r>
          </a:p>
        </p:txBody>
      </p:sp>
    </p:spTree>
    <p:extLst>
      <p:ext uri="{BB962C8B-B14F-4D97-AF65-F5344CB8AC3E}">
        <p14:creationId xmlns:p14="http://schemas.microsoft.com/office/powerpoint/2010/main" val="1032274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Are levels accurate across different schools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3" name="Rectangle 2"/>
          <p:cNvSpPr/>
          <p:nvPr/>
        </p:nvSpPr>
        <p:spPr>
          <a:xfrm>
            <a:off x="304799" y="2059126"/>
            <a:ext cx="8458201" cy="3970318"/>
          </a:xfrm>
          <a:prstGeom prst="rect">
            <a:avLst/>
          </a:prstGeom>
        </p:spPr>
        <p:txBody>
          <a:bodyPr wrap="square">
            <a:spAutoFit/>
          </a:bodyPr>
          <a:lstStyle/>
          <a:p>
            <a:r>
              <a:rPr lang="en-US" sz="2800" dirty="0" smtClean="0">
                <a:solidFill>
                  <a:srgbClr val="0070C0"/>
                </a:solidFill>
              </a:rPr>
              <a:t>In theory  – but there was always some inconsistency. Within a school, teachers moderate each other’s marking; in addition, Year 2 and Year 6 SATs are externally marked and moderated, and optional SATs in Years 3, 4 and 5 may be externally marked and/or moderated. But teachers are human, and there may be slight differences in how they assess their pupils, so it’s better to compare your child against the national average, rather than his friend in a different school.</a:t>
            </a:r>
          </a:p>
        </p:txBody>
      </p:sp>
    </p:spTree>
    <p:extLst>
      <p:ext uri="{BB962C8B-B14F-4D97-AF65-F5344CB8AC3E}">
        <p14:creationId xmlns:p14="http://schemas.microsoft.com/office/powerpoint/2010/main" val="3776720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Are levels accurate across different schools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3" name="Rectangle 2"/>
          <p:cNvSpPr/>
          <p:nvPr/>
        </p:nvSpPr>
        <p:spPr>
          <a:xfrm>
            <a:off x="304798" y="2438400"/>
            <a:ext cx="8458201" cy="3416320"/>
          </a:xfrm>
          <a:prstGeom prst="rect">
            <a:avLst/>
          </a:prstGeom>
        </p:spPr>
        <p:txBody>
          <a:bodyPr wrap="square">
            <a:spAutoFit/>
          </a:bodyPr>
          <a:lstStyle/>
          <a:p>
            <a:r>
              <a:rPr lang="en-US" sz="3600" dirty="0" smtClean="0">
                <a:solidFill>
                  <a:srgbClr val="0070C0"/>
                </a:solidFill>
              </a:rPr>
              <a:t>Many schools followed a structured approach to assessment, called Assessing Pupils’ Progress (APP). This provided clear assessment guidelines, along with examples of pupils’ work at each National Curriculum level to use as a benchmark.</a:t>
            </a:r>
          </a:p>
        </p:txBody>
      </p:sp>
    </p:spTree>
    <p:extLst>
      <p:ext uri="{BB962C8B-B14F-4D97-AF65-F5344CB8AC3E}">
        <p14:creationId xmlns:p14="http://schemas.microsoft.com/office/powerpoint/2010/main" val="2569976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44040033"/>
              </p:ext>
            </p:extLst>
          </p:nvPr>
        </p:nvGraphicFramePr>
        <p:xfrm>
          <a:off x="76200" y="76200"/>
          <a:ext cx="8915400" cy="678180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gridCol w="2114550">
                  <a:extLst>
                    <a:ext uri="{9D8B030D-6E8A-4147-A177-3AD203B41FA5}">
                      <a16:colId xmlns:a16="http://schemas.microsoft.com/office/drawing/2014/main" val="20001"/>
                    </a:ext>
                  </a:extLst>
                </a:gridCol>
                <a:gridCol w="2114550">
                  <a:extLst>
                    <a:ext uri="{9D8B030D-6E8A-4147-A177-3AD203B41FA5}">
                      <a16:colId xmlns:a16="http://schemas.microsoft.com/office/drawing/2014/main" val="20002"/>
                    </a:ext>
                  </a:extLst>
                </a:gridCol>
                <a:gridCol w="2114550">
                  <a:extLst>
                    <a:ext uri="{9D8B030D-6E8A-4147-A177-3AD203B41FA5}">
                      <a16:colId xmlns:a16="http://schemas.microsoft.com/office/drawing/2014/main" val="20003"/>
                    </a:ext>
                  </a:extLst>
                </a:gridCol>
                <a:gridCol w="2114550">
                  <a:extLst>
                    <a:ext uri="{9D8B030D-6E8A-4147-A177-3AD203B41FA5}">
                      <a16:colId xmlns:a16="http://schemas.microsoft.com/office/drawing/2014/main" val="20004"/>
                    </a:ext>
                  </a:extLst>
                </a:gridCol>
              </a:tblGrid>
              <a:tr h="1347070">
                <a:tc>
                  <a:txBody>
                    <a:bodyPr/>
                    <a:lstStyle/>
                    <a:p>
                      <a:pPr algn="ctr"/>
                      <a:r>
                        <a:rPr lang="en-US" b="0" dirty="0" smtClean="0">
                          <a:solidFill>
                            <a:schemeClr val="tx1"/>
                          </a:solidFill>
                        </a:rPr>
                        <a:t>1</a:t>
                      </a:r>
                      <a:endParaRPr lang="en-US" b="0" dirty="0">
                        <a:solidFill>
                          <a:schemeClr val="tx1"/>
                        </a:solidFill>
                      </a:endParaRPr>
                    </a:p>
                  </a:txBody>
                  <a:tcPr anchor="ctr">
                    <a:solidFill>
                      <a:schemeClr val="accent6">
                        <a:lumMod val="20000"/>
                        <a:lumOff val="80000"/>
                      </a:schemeClr>
                    </a:solidFill>
                  </a:tcPr>
                </a:tc>
                <a:tc>
                  <a:txBody>
                    <a:bodyPr/>
                    <a:lstStyle/>
                    <a:p>
                      <a:r>
                        <a:rPr lang="en-US" sz="900" b="0" dirty="0" smtClean="0">
                          <a:solidFill>
                            <a:schemeClr val="tx1"/>
                          </a:solidFill>
                        </a:rPr>
                        <a:t>In some contexts</a:t>
                      </a:r>
                    </a:p>
                    <a:p>
                      <a:r>
                        <a:rPr lang="en-US" sz="900" b="0" dirty="0" smtClean="0">
                          <a:solidFill>
                            <a:schemeClr val="tx1"/>
                          </a:solidFill>
                        </a:rPr>
                        <a:t>• express feelings and ideas when speaking about matters of immediate interest </a:t>
                      </a:r>
                    </a:p>
                    <a:p>
                      <a:r>
                        <a:rPr lang="en-US" sz="900" b="0" dirty="0" smtClean="0">
                          <a:solidFill>
                            <a:schemeClr val="tx1"/>
                          </a:solidFill>
                        </a:rPr>
                        <a:t>• talk in ways that are audible and intelligible to familiar others</a:t>
                      </a:r>
                    </a:p>
                    <a:p>
                      <a:r>
                        <a:rPr lang="en-US" sz="900" b="0" dirty="0" smtClean="0">
                          <a:solidFill>
                            <a:schemeClr val="tx1"/>
                          </a:solidFill>
                        </a:rPr>
                        <a:t>• show some awareness of the listener by making changes to language and non-verbal features</a:t>
                      </a:r>
                      <a:endParaRPr lang="en-US" sz="900" b="0" dirty="0">
                        <a:solidFill>
                          <a:schemeClr val="tx1"/>
                        </a:solidFill>
                      </a:endParaRPr>
                    </a:p>
                  </a:txBody>
                  <a:tcPr>
                    <a:solidFill>
                      <a:schemeClr val="accent6">
                        <a:lumMod val="20000"/>
                        <a:lumOff val="80000"/>
                      </a:schemeClr>
                    </a:solidFill>
                  </a:tcPr>
                </a:tc>
                <a:tc>
                  <a:txBody>
                    <a:bodyPr/>
                    <a:lstStyle/>
                    <a:p>
                      <a:r>
                        <a:rPr lang="en-US" sz="900" b="0" dirty="0" smtClean="0">
                          <a:solidFill>
                            <a:schemeClr val="tx1"/>
                          </a:solidFill>
                        </a:rPr>
                        <a:t>In some contexts </a:t>
                      </a:r>
                    </a:p>
                    <a:p>
                      <a:r>
                        <a:rPr lang="en-US" sz="900" b="0" dirty="0" smtClean="0">
                          <a:solidFill>
                            <a:schemeClr val="tx1"/>
                          </a:solidFill>
                        </a:rPr>
                        <a:t>• understand and engage with the speaker, demonstrating attentive listening</a:t>
                      </a:r>
                    </a:p>
                    <a:p>
                      <a:r>
                        <a:rPr lang="en-US" sz="900" b="0" dirty="0" smtClean="0">
                          <a:solidFill>
                            <a:schemeClr val="tx1"/>
                          </a:solidFill>
                        </a:rPr>
                        <a:t>• engage with others through taking turns in pairs and small groups</a:t>
                      </a:r>
                      <a:endParaRPr lang="en-US" sz="900" b="0" dirty="0">
                        <a:solidFill>
                          <a:schemeClr val="tx1"/>
                        </a:solidFill>
                      </a:endParaRPr>
                    </a:p>
                  </a:txBody>
                  <a:tcPr>
                    <a:solidFill>
                      <a:schemeClr val="accent6">
                        <a:lumMod val="20000"/>
                        <a:lumOff val="80000"/>
                      </a:schemeClr>
                    </a:solidFill>
                  </a:tcPr>
                </a:tc>
                <a:tc>
                  <a:txBody>
                    <a:bodyPr/>
                    <a:lstStyle/>
                    <a:p>
                      <a:r>
                        <a:rPr lang="en-US" sz="900" b="0" dirty="0" smtClean="0">
                          <a:solidFill>
                            <a:schemeClr val="tx1"/>
                          </a:solidFill>
                        </a:rPr>
                        <a:t>In some contexts</a:t>
                      </a:r>
                    </a:p>
                    <a:p>
                      <a:r>
                        <a:rPr lang="en-US" sz="900" b="0" dirty="0" smtClean="0">
                          <a:solidFill>
                            <a:schemeClr val="tx1"/>
                          </a:solidFill>
                        </a:rPr>
                        <a:t>• engage in imaginative play enacting simple characters and situations using everyday speech, gesture, or movement </a:t>
                      </a:r>
                      <a:endParaRPr lang="en-US" sz="900" b="0" dirty="0">
                        <a:solidFill>
                          <a:schemeClr val="tx1"/>
                        </a:solidFill>
                      </a:endParaRPr>
                    </a:p>
                  </a:txBody>
                  <a:tcPr>
                    <a:solidFill>
                      <a:schemeClr val="accent6">
                        <a:lumMod val="20000"/>
                        <a:lumOff val="80000"/>
                      </a:schemeClr>
                    </a:solidFill>
                  </a:tcPr>
                </a:tc>
                <a:tc>
                  <a:txBody>
                    <a:bodyPr/>
                    <a:lstStyle/>
                    <a:p>
                      <a:r>
                        <a:rPr lang="en-US" sz="900" b="0" dirty="0" smtClean="0">
                          <a:solidFill>
                            <a:schemeClr val="tx1"/>
                          </a:solidFill>
                        </a:rPr>
                        <a:t>In some contexts </a:t>
                      </a:r>
                    </a:p>
                    <a:p>
                      <a:r>
                        <a:rPr lang="en-US" sz="900" b="0" dirty="0" smtClean="0">
                          <a:solidFill>
                            <a:schemeClr val="tx1"/>
                          </a:solidFill>
                        </a:rPr>
                        <a:t>• notice simple differences in speakers’ use of language and try out new words and ways of expressing meaning</a:t>
                      </a:r>
                      <a:endParaRPr lang="en-US" sz="900" b="0" dirty="0">
                        <a:solidFill>
                          <a:schemeClr val="tx1"/>
                        </a:solidFill>
                      </a:endParaRPr>
                    </a:p>
                  </a:txBody>
                  <a:tcPr>
                    <a:solidFill>
                      <a:schemeClr val="accent6">
                        <a:lumMod val="20000"/>
                        <a:lumOff val="80000"/>
                      </a:schemeClr>
                    </a:solidFill>
                  </a:tcPr>
                </a:tc>
                <a:extLst>
                  <a:ext uri="{0D108BD9-81ED-4DB2-BD59-A6C34878D82A}">
                    <a16:rowId xmlns:a16="http://schemas.microsoft.com/office/drawing/2014/main" val="10000"/>
                  </a:ext>
                </a:extLst>
              </a:tr>
              <a:tr h="1300619">
                <a:tc>
                  <a:txBody>
                    <a:bodyPr/>
                    <a:lstStyle/>
                    <a:p>
                      <a:pPr algn="ctr"/>
                      <a:r>
                        <a:rPr lang="en-US" dirty="0" smtClean="0"/>
                        <a:t>2</a:t>
                      </a:r>
                      <a:endParaRPr lang="en-US" dirty="0"/>
                    </a:p>
                  </a:txBody>
                  <a:tcPr anchor="ctr">
                    <a:solidFill>
                      <a:schemeClr val="accent5">
                        <a:lumMod val="20000"/>
                        <a:lumOff val="80000"/>
                      </a:schemeClr>
                    </a:solidFill>
                  </a:tcPr>
                </a:tc>
                <a:tc>
                  <a:txBody>
                    <a:bodyPr/>
                    <a:lstStyle/>
                    <a:p>
                      <a:r>
                        <a:rPr lang="en-US" sz="900" dirty="0" smtClean="0"/>
                        <a:t>In some contexts </a:t>
                      </a:r>
                    </a:p>
                    <a:p>
                      <a:r>
                        <a:rPr lang="en-US" sz="900" dirty="0" smtClean="0"/>
                        <a:t>• recount experiences and imagine possibilities, often connecting ideas </a:t>
                      </a:r>
                    </a:p>
                    <a:p>
                      <a:r>
                        <a:rPr lang="en-US" sz="900" dirty="0" smtClean="0"/>
                        <a:t>• vary talk in simple ways to gain and hold the attention of the listener </a:t>
                      </a:r>
                    </a:p>
                    <a:p>
                      <a:r>
                        <a:rPr lang="en-US" sz="900" dirty="0" smtClean="0"/>
                        <a:t>• make specific vocabulary choices and use non-verbal features that show awareness o</a:t>
                      </a:r>
                      <a:endParaRPr lang="en-US" sz="900" dirty="0"/>
                    </a:p>
                  </a:txBody>
                  <a:tcPr>
                    <a:solidFill>
                      <a:schemeClr val="accent5">
                        <a:lumMod val="20000"/>
                        <a:lumOff val="80000"/>
                      </a:schemeClr>
                    </a:solidFill>
                  </a:tcPr>
                </a:tc>
                <a:tc>
                  <a:txBody>
                    <a:bodyPr/>
                    <a:lstStyle/>
                    <a:p>
                      <a:r>
                        <a:rPr lang="en-US" sz="900" dirty="0" smtClean="0"/>
                        <a:t>In some contexts </a:t>
                      </a:r>
                    </a:p>
                    <a:p>
                      <a:r>
                        <a:rPr lang="en-US" sz="900" dirty="0" smtClean="0"/>
                        <a:t>• listen and respond to the speaker, making simple comments and suggestions.</a:t>
                      </a:r>
                    </a:p>
                    <a:p>
                      <a:r>
                        <a:rPr lang="en-US" sz="900" dirty="0" smtClean="0"/>
                        <a:t>• make helpful contributions when speaking in turn, in pairs, and in small groups</a:t>
                      </a:r>
                      <a:endParaRPr lang="en-US" sz="900" dirty="0"/>
                    </a:p>
                  </a:txBody>
                  <a:tcPr>
                    <a:solidFill>
                      <a:schemeClr val="accent5">
                        <a:lumMod val="20000"/>
                        <a:lumOff val="80000"/>
                      </a:schemeClr>
                    </a:solidFill>
                  </a:tcPr>
                </a:tc>
                <a:tc>
                  <a:txBody>
                    <a:bodyPr/>
                    <a:lstStyle/>
                    <a:p>
                      <a:r>
                        <a:rPr lang="en-US" sz="900" dirty="0" smtClean="0"/>
                        <a:t>In some contexts </a:t>
                      </a:r>
                    </a:p>
                    <a:p>
                      <a:r>
                        <a:rPr lang="en-US" sz="900" dirty="0" smtClean="0"/>
                        <a:t>• extend experience and ideas, adapting speech, gesture, or movement to simple roles and different scenarios</a:t>
                      </a:r>
                      <a:endParaRPr lang="en-US" sz="900" dirty="0"/>
                    </a:p>
                  </a:txBody>
                  <a:tcPr>
                    <a:solidFill>
                      <a:schemeClr val="accent5">
                        <a:lumMod val="20000"/>
                        <a:lumOff val="80000"/>
                      </a:schemeClr>
                    </a:solidFill>
                  </a:tcPr>
                </a:tc>
                <a:tc>
                  <a:txBody>
                    <a:bodyPr/>
                    <a:lstStyle/>
                    <a:p>
                      <a:r>
                        <a:rPr lang="en-US" sz="900" dirty="0" smtClean="0"/>
                        <a:t>In some contexts </a:t>
                      </a:r>
                    </a:p>
                    <a:p>
                      <a:r>
                        <a:rPr lang="en-US" sz="900" dirty="0" smtClean="0"/>
                        <a:t>• show awareness of ways in which speakers vary talk, and why, through exploring different ways of speaking</a:t>
                      </a:r>
                      <a:endParaRPr lang="en-US" sz="900" dirty="0"/>
                    </a:p>
                  </a:txBody>
                  <a:tcPr>
                    <a:solidFill>
                      <a:schemeClr val="accent5">
                        <a:lumMod val="20000"/>
                        <a:lumOff val="80000"/>
                      </a:schemeClr>
                    </a:solidFill>
                  </a:tcPr>
                </a:tc>
                <a:extLst>
                  <a:ext uri="{0D108BD9-81ED-4DB2-BD59-A6C34878D82A}">
                    <a16:rowId xmlns:a16="http://schemas.microsoft.com/office/drawing/2014/main" val="10001"/>
                  </a:ext>
                </a:extLst>
              </a:tr>
              <a:tr h="1300619">
                <a:tc>
                  <a:txBody>
                    <a:bodyPr/>
                    <a:lstStyle/>
                    <a:p>
                      <a:pPr algn="ctr"/>
                      <a:r>
                        <a:rPr lang="en-US" sz="1800" dirty="0" smtClean="0"/>
                        <a:t>3</a:t>
                      </a:r>
                      <a:endParaRPr lang="en-US" sz="1800" dirty="0"/>
                    </a:p>
                  </a:txBody>
                  <a:tcPr anchor="ctr">
                    <a:solidFill>
                      <a:schemeClr val="accent4">
                        <a:lumMod val="20000"/>
                        <a:lumOff val="80000"/>
                      </a:schemeClr>
                    </a:solidFill>
                  </a:tcPr>
                </a:tc>
                <a:tc>
                  <a:txBody>
                    <a:bodyPr/>
                    <a:lstStyle/>
                    <a:p>
                      <a:r>
                        <a:rPr lang="en-US" sz="900" dirty="0" smtClean="0"/>
                        <a:t>In most contexts </a:t>
                      </a:r>
                    </a:p>
                    <a:p>
                      <a:r>
                        <a:rPr lang="en-US" sz="900" dirty="0" smtClean="0"/>
                        <a:t>• develop ideas and feelings through sustained speaking turns </a:t>
                      </a:r>
                    </a:p>
                    <a:p>
                      <a:r>
                        <a:rPr lang="en-US" sz="900" dirty="0" smtClean="0"/>
                        <a:t>• </a:t>
                      </a:r>
                      <a:r>
                        <a:rPr lang="en-US" sz="900" dirty="0" err="1" smtClean="0"/>
                        <a:t>organise</a:t>
                      </a:r>
                      <a:r>
                        <a:rPr lang="en-US" sz="900" dirty="0" smtClean="0"/>
                        <a:t> talk to help the listener, with overall structure evident </a:t>
                      </a:r>
                    </a:p>
                    <a:p>
                      <a:r>
                        <a:rPr lang="en-US" sz="900" dirty="0" smtClean="0"/>
                        <a:t>• adapt language and non-verbal features to suit content and audience</a:t>
                      </a:r>
                      <a:endParaRPr lang="en-US" sz="900" dirty="0"/>
                    </a:p>
                  </a:txBody>
                  <a:tcPr>
                    <a:solidFill>
                      <a:schemeClr val="accent4">
                        <a:lumMod val="20000"/>
                        <a:lumOff val="80000"/>
                      </a:schemeClr>
                    </a:solidFill>
                  </a:tcPr>
                </a:tc>
                <a:tc>
                  <a:txBody>
                    <a:bodyPr/>
                    <a:lstStyle/>
                    <a:p>
                      <a:r>
                        <a:rPr lang="en-US" sz="900" dirty="0" smtClean="0"/>
                        <a:t>In most contexts</a:t>
                      </a:r>
                    </a:p>
                    <a:p>
                      <a:r>
                        <a:rPr lang="en-US" sz="900" dirty="0" smtClean="0"/>
                        <a:t>• respond to the speaker’s main ideas, developing them through generally relevant comments and suggestions </a:t>
                      </a:r>
                    </a:p>
                    <a:p>
                      <a:r>
                        <a:rPr lang="en-US" sz="900" dirty="0" smtClean="0"/>
                        <a:t>• attempt different roles and responsibilities in pairs or groups </a:t>
                      </a:r>
                      <a:endParaRPr lang="en-US" sz="900" dirty="0"/>
                    </a:p>
                  </a:txBody>
                  <a:tcPr>
                    <a:solidFill>
                      <a:schemeClr val="accent4">
                        <a:lumMod val="20000"/>
                        <a:lumOff val="80000"/>
                      </a:schemeClr>
                    </a:solidFill>
                  </a:tcPr>
                </a:tc>
                <a:tc>
                  <a:txBody>
                    <a:bodyPr/>
                    <a:lstStyle/>
                    <a:p>
                      <a:r>
                        <a:rPr lang="en-US" sz="900" dirty="0" smtClean="0"/>
                        <a:t>In most contexts </a:t>
                      </a:r>
                    </a:p>
                    <a:p>
                      <a:r>
                        <a:rPr lang="en-US" sz="900" dirty="0" smtClean="0"/>
                        <a:t>• show understanding of characters or situations by adapting speech, gesture, and movement, helping to create roles and scenarios</a:t>
                      </a:r>
                      <a:endParaRPr lang="en-US" sz="900" dirty="0"/>
                    </a:p>
                  </a:txBody>
                  <a:tcPr>
                    <a:solidFill>
                      <a:schemeClr val="accent4">
                        <a:lumMod val="20000"/>
                        <a:lumOff val="80000"/>
                      </a:schemeClr>
                    </a:solidFill>
                  </a:tcPr>
                </a:tc>
                <a:tc>
                  <a:txBody>
                    <a:bodyPr/>
                    <a:lstStyle/>
                    <a:p>
                      <a:r>
                        <a:rPr lang="en-US" sz="900" dirty="0" smtClean="0"/>
                        <a:t>In most contexts</a:t>
                      </a:r>
                    </a:p>
                    <a:p>
                      <a:r>
                        <a:rPr lang="en-US" sz="900" dirty="0" smtClean="0"/>
                        <a:t>• </a:t>
                      </a:r>
                      <a:r>
                        <a:rPr lang="en-US" sz="900" dirty="0" err="1" smtClean="0"/>
                        <a:t>recognise</a:t>
                      </a:r>
                      <a:r>
                        <a:rPr lang="en-US" sz="900" dirty="0" smtClean="0"/>
                        <a:t> and comment on different ways that meaning can be expressed in own and others’ talk</a:t>
                      </a:r>
                      <a:endParaRPr lang="en-US" sz="900" dirty="0"/>
                    </a:p>
                  </a:txBody>
                  <a:tcPr>
                    <a:solidFill>
                      <a:schemeClr val="accent4">
                        <a:lumMod val="20000"/>
                        <a:lumOff val="80000"/>
                      </a:schemeClr>
                    </a:solidFill>
                  </a:tcPr>
                </a:tc>
                <a:extLst>
                  <a:ext uri="{0D108BD9-81ED-4DB2-BD59-A6C34878D82A}">
                    <a16:rowId xmlns:a16="http://schemas.microsoft.com/office/drawing/2014/main" val="10002"/>
                  </a:ext>
                </a:extLst>
              </a:tr>
              <a:tr h="1486422">
                <a:tc>
                  <a:txBody>
                    <a:bodyPr/>
                    <a:lstStyle/>
                    <a:p>
                      <a:pPr algn="ctr"/>
                      <a:r>
                        <a:rPr lang="en-US" sz="1800" dirty="0" smtClean="0"/>
                        <a:t>4</a:t>
                      </a:r>
                      <a:endParaRPr lang="en-US" sz="1800" dirty="0"/>
                    </a:p>
                  </a:txBody>
                  <a:tcPr anchor="ctr">
                    <a:solidFill>
                      <a:schemeClr val="accent3">
                        <a:lumMod val="20000"/>
                        <a:lumOff val="80000"/>
                      </a:schemeClr>
                    </a:solidFill>
                  </a:tcPr>
                </a:tc>
                <a:tc>
                  <a:txBody>
                    <a:bodyPr/>
                    <a:lstStyle/>
                    <a:p>
                      <a:r>
                        <a:rPr lang="en-US" sz="900" dirty="0" smtClean="0"/>
                        <a:t>Across a range of contexts </a:t>
                      </a:r>
                    </a:p>
                    <a:p>
                      <a:r>
                        <a:rPr lang="en-US" sz="900" dirty="0" smtClean="0"/>
                        <a:t>• speak in extended turns to express straightforward ideas and feelings, with some relevant detail </a:t>
                      </a:r>
                    </a:p>
                    <a:p>
                      <a:r>
                        <a:rPr lang="en-US" sz="900" dirty="0" smtClean="0"/>
                        <a:t>• structure talk in ways which support meaning and show attention to the listener’</a:t>
                      </a:r>
                    </a:p>
                    <a:p>
                      <a:r>
                        <a:rPr lang="en-US" sz="900" dirty="0" smtClean="0"/>
                        <a:t>• vary vocabulary, grammar, and non-verbal features to suit audience, purpose, and context</a:t>
                      </a:r>
                      <a:endParaRPr lang="en-US" sz="900" dirty="0"/>
                    </a:p>
                  </a:txBody>
                  <a:tcPr>
                    <a:solidFill>
                      <a:schemeClr val="accent3">
                        <a:lumMod val="20000"/>
                        <a:lumOff val="80000"/>
                      </a:schemeClr>
                    </a:solidFill>
                  </a:tcPr>
                </a:tc>
                <a:tc>
                  <a:txBody>
                    <a:bodyPr/>
                    <a:lstStyle/>
                    <a:p>
                      <a:r>
                        <a:rPr lang="en-US" sz="900" dirty="0" smtClean="0"/>
                        <a:t>Across a range of contexts </a:t>
                      </a:r>
                    </a:p>
                    <a:p>
                      <a:r>
                        <a:rPr lang="en-US" sz="900" dirty="0" smtClean="0"/>
                        <a:t>• show generally clear understanding of content and how it is presented, sometimes introducing new material or ideas </a:t>
                      </a:r>
                    </a:p>
                    <a:p>
                      <a:r>
                        <a:rPr lang="en-US" sz="900" dirty="0" smtClean="0"/>
                        <a:t>• take on straightforward roles and responsibilities in pairs and groups</a:t>
                      </a:r>
                      <a:endParaRPr lang="en-US" sz="900" dirty="0"/>
                    </a:p>
                  </a:txBody>
                  <a:tcPr>
                    <a:solidFill>
                      <a:schemeClr val="accent3">
                        <a:lumMod val="20000"/>
                        <a:lumOff val="80000"/>
                      </a:schemeClr>
                    </a:solidFill>
                  </a:tcPr>
                </a:tc>
                <a:tc>
                  <a:txBody>
                    <a:bodyPr/>
                    <a:lstStyle/>
                    <a:p>
                      <a:r>
                        <a:rPr lang="en-US" sz="900" dirty="0" smtClean="0"/>
                        <a:t>Across a range of contexts </a:t>
                      </a:r>
                    </a:p>
                    <a:p>
                      <a:r>
                        <a:rPr lang="en-US" sz="900" dirty="0" smtClean="0"/>
                        <a:t>• convey straightforward ideas about characters and situations, making deliberate choices of speech, gesture, and movement in different roles and scenarios </a:t>
                      </a:r>
                      <a:endParaRPr lang="en-US" sz="900" dirty="0"/>
                    </a:p>
                  </a:txBody>
                  <a:tcPr>
                    <a:solidFill>
                      <a:schemeClr val="accent3">
                        <a:lumMod val="20000"/>
                        <a:lumOff val="80000"/>
                      </a:schemeClr>
                    </a:solidFill>
                  </a:tcPr>
                </a:tc>
                <a:tc>
                  <a:txBody>
                    <a:bodyPr/>
                    <a:lstStyle/>
                    <a:p>
                      <a:r>
                        <a:rPr lang="en-US" sz="900" dirty="0" smtClean="0"/>
                        <a:t>Across a range of contexts </a:t>
                      </a:r>
                    </a:p>
                    <a:p>
                      <a:r>
                        <a:rPr lang="en-US" sz="900" dirty="0" smtClean="0"/>
                        <a:t>• show understanding of how and why language choices vary in their own and others’ talk in different situations</a:t>
                      </a:r>
                      <a:endParaRPr lang="en-US" sz="900" dirty="0"/>
                    </a:p>
                  </a:txBody>
                  <a:tcPr>
                    <a:solidFill>
                      <a:schemeClr val="accent3">
                        <a:lumMod val="20000"/>
                        <a:lumOff val="80000"/>
                      </a:schemeClr>
                    </a:solidFill>
                  </a:tcPr>
                </a:tc>
                <a:extLst>
                  <a:ext uri="{0D108BD9-81ED-4DB2-BD59-A6C34878D82A}">
                    <a16:rowId xmlns:a16="http://schemas.microsoft.com/office/drawing/2014/main" val="10003"/>
                  </a:ext>
                </a:extLst>
              </a:tr>
              <a:tr h="1347070">
                <a:tc>
                  <a:txBody>
                    <a:bodyPr/>
                    <a:lstStyle/>
                    <a:p>
                      <a:pPr algn="ctr"/>
                      <a:r>
                        <a:rPr lang="en-US" sz="1800" dirty="0" smtClean="0"/>
                        <a:t>5</a:t>
                      </a:r>
                      <a:endParaRPr lang="en-US" sz="1800" dirty="0"/>
                    </a:p>
                  </a:txBody>
                  <a:tcPr anchor="ctr">
                    <a:solidFill>
                      <a:schemeClr val="accent2">
                        <a:lumMod val="20000"/>
                        <a:lumOff val="80000"/>
                      </a:schemeClr>
                    </a:solidFill>
                  </a:tcPr>
                </a:tc>
                <a:tc>
                  <a:txBody>
                    <a:bodyPr/>
                    <a:lstStyle/>
                    <a:p>
                      <a:r>
                        <a:rPr lang="en-US" sz="900" dirty="0" smtClean="0"/>
                        <a:t>Across a range of contexts </a:t>
                      </a:r>
                    </a:p>
                    <a:p>
                      <a:r>
                        <a:rPr lang="en-US" sz="900" dirty="0" smtClean="0"/>
                        <a:t>• express and explain relevant ideas and feelings, with some elaboration to make meaning explicit </a:t>
                      </a:r>
                    </a:p>
                    <a:p>
                      <a:r>
                        <a:rPr lang="en-US" sz="900" dirty="0" smtClean="0"/>
                        <a:t>• shape talk in deliberate ways for clarity and effect to engage the listener </a:t>
                      </a:r>
                    </a:p>
                    <a:p>
                      <a:r>
                        <a:rPr lang="en-US" sz="900" dirty="0" smtClean="0"/>
                        <a:t>• adapt vocabulary, grammar, and nonverbal features in ways well-matched to audience, purpose and context</a:t>
                      </a:r>
                      <a:endParaRPr lang="en-US" sz="900" dirty="0"/>
                    </a:p>
                  </a:txBody>
                  <a:tcPr>
                    <a:solidFill>
                      <a:schemeClr val="accent2">
                        <a:lumMod val="20000"/>
                        <a:lumOff val="80000"/>
                      </a:schemeClr>
                    </a:solidFill>
                  </a:tcPr>
                </a:tc>
                <a:tc>
                  <a:txBody>
                    <a:bodyPr/>
                    <a:lstStyle/>
                    <a:p>
                      <a:r>
                        <a:rPr lang="en-US" sz="900" dirty="0" smtClean="0"/>
                        <a:t>Across a range of contexts </a:t>
                      </a:r>
                    </a:p>
                    <a:p>
                      <a:r>
                        <a:rPr lang="en-US" sz="900" dirty="0" smtClean="0"/>
                        <a:t>• </a:t>
                      </a:r>
                      <a:r>
                        <a:rPr lang="en-US" sz="900" dirty="0" err="1" smtClean="0"/>
                        <a:t>recognise</a:t>
                      </a:r>
                      <a:r>
                        <a:rPr lang="en-US" sz="900" dirty="0" smtClean="0"/>
                        <a:t> significant details and implicit meanings, developing the speaker’s ideas in different ways </a:t>
                      </a:r>
                    </a:p>
                    <a:p>
                      <a:r>
                        <a:rPr lang="en-US" sz="900" dirty="0" smtClean="0"/>
                        <a:t>• sustain roles and responsibilities with independence in pairs or groups, sometimes shaping overall direction of talk with effective contributions</a:t>
                      </a:r>
                      <a:endParaRPr lang="en-US" sz="900" dirty="0"/>
                    </a:p>
                  </a:txBody>
                  <a:tcPr>
                    <a:solidFill>
                      <a:schemeClr val="accent2">
                        <a:lumMod val="20000"/>
                        <a:lumOff val="80000"/>
                      </a:schemeClr>
                    </a:solidFill>
                  </a:tcPr>
                </a:tc>
                <a:tc>
                  <a:txBody>
                    <a:bodyPr/>
                    <a:lstStyle/>
                    <a:p>
                      <a:r>
                        <a:rPr lang="en-US" sz="900" dirty="0" smtClean="0"/>
                        <a:t>Across a range of contexts</a:t>
                      </a:r>
                    </a:p>
                    <a:p>
                      <a:r>
                        <a:rPr lang="en-US" sz="900" dirty="0" smtClean="0"/>
                        <a:t>• show insight into texts and issues through deliberate choices of speech, gesture, and movement, beginning to sustain and adapt different roles and scenarios</a:t>
                      </a:r>
                      <a:endParaRPr lang="en-US" sz="900" dirty="0"/>
                    </a:p>
                  </a:txBody>
                  <a:tcPr>
                    <a:solidFill>
                      <a:schemeClr val="accent2">
                        <a:lumMod val="20000"/>
                        <a:lumOff val="80000"/>
                      </a:schemeClr>
                    </a:solidFill>
                  </a:tcPr>
                </a:tc>
                <a:tc>
                  <a:txBody>
                    <a:bodyPr/>
                    <a:lstStyle/>
                    <a:p>
                      <a:r>
                        <a:rPr lang="en-US" sz="900" dirty="0" smtClean="0"/>
                        <a:t>Across a range of contexts </a:t>
                      </a:r>
                    </a:p>
                    <a:p>
                      <a:r>
                        <a:rPr lang="en-US" sz="900" dirty="0" smtClean="0"/>
                        <a:t>• explain features of own and others’ language use, showing understanding of effect of varying language for different purposes and situations</a:t>
                      </a:r>
                      <a:endParaRPr lang="en-US" sz="900" dirty="0"/>
                    </a:p>
                  </a:txBody>
                  <a:tcP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59129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152400"/>
            <a:ext cx="8610601" cy="1569660"/>
          </a:xfrm>
          <a:prstGeom prst="rect">
            <a:avLst/>
          </a:prstGeom>
          <a:noFill/>
        </p:spPr>
        <p:txBody>
          <a:bodyPr wrap="square" lIns="91440" tIns="45720" rIns="91440" bIns="45720">
            <a:spAutoFit/>
          </a:bodyPr>
          <a:lstStyle/>
          <a:p>
            <a:pPr algn="ctr"/>
            <a:r>
              <a:rPr lang="en-US" sz="4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if my child is doing better or worse than expected ?</a:t>
            </a:r>
            <a:endParaRPr lang="en-US" sz="4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3" name="Rectangle 2"/>
          <p:cNvSpPr/>
          <p:nvPr/>
        </p:nvSpPr>
        <p:spPr>
          <a:xfrm>
            <a:off x="304799" y="2059126"/>
            <a:ext cx="8458201" cy="4401205"/>
          </a:xfrm>
          <a:prstGeom prst="rect">
            <a:avLst/>
          </a:prstGeom>
        </p:spPr>
        <p:txBody>
          <a:bodyPr wrap="square">
            <a:spAutoFit/>
          </a:bodyPr>
          <a:lstStyle/>
          <a:p>
            <a:r>
              <a:rPr lang="en-US" sz="2800" dirty="0" smtClean="0">
                <a:solidFill>
                  <a:srgbClr val="0070C0"/>
                </a:solidFill>
              </a:rPr>
              <a:t>‘Remember that levels are of more importance to the school than to your child,’ They were used by schools to help with progress and learning, with each child given specific learning objectives based on his own National Curriculum levels, to help teachers plan lessons that reach children of different abilities, to help with resourcing and support (e.g. allocating teaching assistant support where it’s most needed), to set targets and expectations for children, and to highlight Curriculum areas that needed additional focus.</a:t>
            </a:r>
          </a:p>
        </p:txBody>
      </p:sp>
    </p:spTree>
    <p:extLst>
      <p:ext uri="{BB962C8B-B14F-4D97-AF65-F5344CB8AC3E}">
        <p14:creationId xmlns:p14="http://schemas.microsoft.com/office/powerpoint/2010/main" val="2498321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152400"/>
            <a:ext cx="8610601" cy="1569660"/>
          </a:xfrm>
          <a:prstGeom prst="rect">
            <a:avLst/>
          </a:prstGeom>
          <a:noFill/>
        </p:spPr>
        <p:txBody>
          <a:bodyPr wrap="square" lIns="91440" tIns="45720" rIns="91440" bIns="45720">
            <a:spAutoFit/>
          </a:bodyPr>
          <a:lstStyle/>
          <a:p>
            <a:pPr algn="ctr"/>
            <a:r>
              <a:rPr lang="en-US" sz="4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if my child is doing better or worse than expected ?</a:t>
            </a:r>
            <a:endParaRPr lang="en-US" sz="4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3" name="Rectangle 2"/>
          <p:cNvSpPr/>
          <p:nvPr/>
        </p:nvSpPr>
        <p:spPr>
          <a:xfrm>
            <a:off x="304799" y="2059126"/>
            <a:ext cx="8458201" cy="4524315"/>
          </a:xfrm>
          <a:prstGeom prst="rect">
            <a:avLst/>
          </a:prstGeom>
        </p:spPr>
        <p:txBody>
          <a:bodyPr wrap="square">
            <a:spAutoFit/>
          </a:bodyPr>
          <a:lstStyle/>
          <a:p>
            <a:r>
              <a:rPr lang="en-US" sz="3200" dirty="0" smtClean="0">
                <a:solidFill>
                  <a:srgbClr val="0070C0"/>
                </a:solidFill>
              </a:rPr>
              <a:t>Rather than getting hung up on levels, concentrate on how your child is progressing from one year to the next. If you’re in any way concerned or surprised about your child’s level, then do speak to his teacher, but bear in mind that his level will actually help him to get the support he needs next year: for example, through extra help in the classroom or extension work if he’s exceeding expectations.</a:t>
            </a:r>
          </a:p>
        </p:txBody>
      </p:sp>
    </p:spTree>
    <p:extLst>
      <p:ext uri="{BB962C8B-B14F-4D97-AF65-F5344CB8AC3E}">
        <p14:creationId xmlns:p14="http://schemas.microsoft.com/office/powerpoint/2010/main" val="524831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152400"/>
            <a:ext cx="8610601" cy="1569660"/>
          </a:xfrm>
          <a:prstGeom prst="rect">
            <a:avLst/>
          </a:prstGeom>
          <a:noFill/>
        </p:spPr>
        <p:txBody>
          <a:bodyPr wrap="square" lIns="91440" tIns="45720" rIns="91440" bIns="45720">
            <a:spAutoFit/>
          </a:bodyPr>
          <a:lstStyle/>
          <a:p>
            <a:pPr algn="ctr"/>
            <a:r>
              <a:rPr lang="en-US" sz="4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do Book Band levels mean?</a:t>
            </a:r>
            <a:endParaRPr lang="en-US" sz="4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3" name="Rectangle 2"/>
          <p:cNvSpPr/>
          <p:nvPr/>
        </p:nvSpPr>
        <p:spPr>
          <a:xfrm>
            <a:off x="304799" y="2059126"/>
            <a:ext cx="8458201" cy="3046988"/>
          </a:xfrm>
          <a:prstGeom prst="rect">
            <a:avLst/>
          </a:prstGeom>
        </p:spPr>
        <p:txBody>
          <a:bodyPr wrap="square">
            <a:spAutoFit/>
          </a:bodyPr>
          <a:lstStyle/>
          <a:p>
            <a:r>
              <a:rPr lang="en-US" sz="3200" dirty="0" smtClean="0">
                <a:solidFill>
                  <a:srgbClr val="0070C0"/>
                </a:solidFill>
              </a:rPr>
              <a:t>Reading books are graded by difficulty by reading levels known as Book Bands.  Each Book Band has its own </a:t>
            </a:r>
            <a:r>
              <a:rPr lang="en-US" sz="3200" dirty="0" err="1" smtClean="0">
                <a:solidFill>
                  <a:srgbClr val="0070C0"/>
                </a:solidFill>
              </a:rPr>
              <a:t>colour</a:t>
            </a:r>
            <a:r>
              <a:rPr lang="en-US" sz="3200" dirty="0" smtClean="0">
                <a:solidFill>
                  <a:srgbClr val="0070C0"/>
                </a:solidFill>
              </a:rPr>
              <a:t>. The chart below gives an indication of the range of Book Band levels at which most children will be reading as they progress through primary school.</a:t>
            </a:r>
          </a:p>
        </p:txBody>
      </p:sp>
    </p:spTree>
    <p:extLst>
      <p:ext uri="{BB962C8B-B14F-4D97-AF65-F5344CB8AC3E}">
        <p14:creationId xmlns:p14="http://schemas.microsoft.com/office/powerpoint/2010/main" val="3222333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 y="152400"/>
            <a:ext cx="8610601" cy="1569660"/>
          </a:xfrm>
          <a:prstGeom prst="rect">
            <a:avLst/>
          </a:prstGeom>
          <a:noFill/>
        </p:spPr>
        <p:txBody>
          <a:bodyPr wrap="square" lIns="91440" tIns="45720" rIns="91440" bIns="45720">
            <a:spAutoFit/>
          </a:bodyPr>
          <a:lstStyle/>
          <a:p>
            <a:pPr algn="ctr"/>
            <a:r>
              <a:rPr lang="en-US" sz="4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do Book Band levels mean?</a:t>
            </a:r>
            <a:endParaRPr lang="en-US" sz="4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3" name="Rectangle 2"/>
          <p:cNvSpPr/>
          <p:nvPr/>
        </p:nvSpPr>
        <p:spPr>
          <a:xfrm>
            <a:off x="304799" y="2059126"/>
            <a:ext cx="8458201" cy="4401205"/>
          </a:xfrm>
          <a:prstGeom prst="rect">
            <a:avLst/>
          </a:prstGeom>
        </p:spPr>
        <p:txBody>
          <a:bodyPr wrap="square">
            <a:spAutoFit/>
          </a:bodyPr>
          <a:lstStyle/>
          <a:p>
            <a:r>
              <a:rPr lang="en-US" sz="2800" dirty="0" smtClean="0">
                <a:solidFill>
                  <a:srgbClr val="0070C0"/>
                </a:solidFill>
              </a:rPr>
              <a:t>The chart shows the progress of an ‘average’ band of children- but no individual child is ‘average’, so no child makes smooth progress precisely in this way. Children tend to learn in fits and starts </a:t>
            </a:r>
          </a:p>
          <a:p>
            <a:r>
              <a:rPr lang="en-US" sz="2800" dirty="0" smtClean="0">
                <a:solidFill>
                  <a:srgbClr val="0070C0"/>
                </a:solidFill>
              </a:rPr>
              <a:t>The periods where you don’t see rapid progress may be worrying, especially after a ‘growth spurt’, but they are important as your child develops confidence in using and applying their newly acquired skills. </a:t>
            </a:r>
          </a:p>
          <a:p>
            <a:r>
              <a:rPr lang="en-US" sz="2800" dirty="0" smtClean="0">
                <a:solidFill>
                  <a:srgbClr val="0070C0"/>
                </a:solidFill>
              </a:rPr>
              <a:t>If you are ever worried about your child’s progress, talk to their teacher. </a:t>
            </a:r>
          </a:p>
        </p:txBody>
      </p:sp>
    </p:spTree>
    <p:extLst>
      <p:ext uri="{BB962C8B-B14F-4D97-AF65-F5344CB8AC3E}">
        <p14:creationId xmlns:p14="http://schemas.microsoft.com/office/powerpoint/2010/main" val="2524372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599" y="1981200"/>
            <a:ext cx="8686802" cy="4876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04799" y="152400"/>
            <a:ext cx="8610601" cy="1569660"/>
          </a:xfrm>
          <a:prstGeom prst="rect">
            <a:avLst/>
          </a:prstGeom>
          <a:noFill/>
        </p:spPr>
        <p:txBody>
          <a:bodyPr wrap="square" lIns="91440" tIns="45720" rIns="91440" bIns="45720">
            <a:spAutoFit/>
          </a:bodyPr>
          <a:lstStyle/>
          <a:p>
            <a:pPr algn="ctr"/>
            <a:r>
              <a:rPr lang="en-US" sz="4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is the average book band level by year group ?</a:t>
            </a:r>
            <a:endParaRPr lang="en-US" sz="4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2884846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75529134"/>
              </p:ext>
            </p:extLst>
          </p:nvPr>
        </p:nvGraphicFramePr>
        <p:xfrm>
          <a:off x="762000" y="76201"/>
          <a:ext cx="7696200" cy="6553198"/>
        </p:xfrm>
        <a:graphic>
          <a:graphicData uri="http://schemas.openxmlformats.org/drawingml/2006/table">
            <a:tbl>
              <a:tblPr firstRow="1" firstCol="1" bandRow="1" bandCol="1"/>
              <a:tblGrid>
                <a:gridCol w="2564009">
                  <a:extLst>
                    <a:ext uri="{9D8B030D-6E8A-4147-A177-3AD203B41FA5}">
                      <a16:colId xmlns:a16="http://schemas.microsoft.com/office/drawing/2014/main" val="20000"/>
                    </a:ext>
                  </a:extLst>
                </a:gridCol>
                <a:gridCol w="2565400">
                  <a:extLst>
                    <a:ext uri="{9D8B030D-6E8A-4147-A177-3AD203B41FA5}">
                      <a16:colId xmlns:a16="http://schemas.microsoft.com/office/drawing/2014/main" val="20001"/>
                    </a:ext>
                  </a:extLst>
                </a:gridCol>
                <a:gridCol w="2566791">
                  <a:extLst>
                    <a:ext uri="{9D8B030D-6E8A-4147-A177-3AD203B41FA5}">
                      <a16:colId xmlns:a16="http://schemas.microsoft.com/office/drawing/2014/main" val="20002"/>
                    </a:ext>
                  </a:extLst>
                </a:gridCol>
              </a:tblGrid>
              <a:tr h="623176">
                <a:tc>
                  <a:txBody>
                    <a:bodyPr/>
                    <a:lstStyle/>
                    <a:p>
                      <a:pPr marL="0" marR="0">
                        <a:spcBef>
                          <a:spcPts val="200"/>
                        </a:spcBef>
                        <a:spcAft>
                          <a:spcPts val="0"/>
                        </a:spcAft>
                      </a:pPr>
                      <a:r>
                        <a:rPr lang="en-GB" sz="700">
                          <a:solidFill>
                            <a:srgbClr val="FFFFFF"/>
                          </a:solidFill>
                          <a:effectLst/>
                          <a:latin typeface="Arial"/>
                          <a:ea typeface="MS Mincho"/>
                          <a:cs typeface="Times New Roman"/>
                        </a:rPr>
                        <a:t>Guide to</a:t>
                      </a:r>
                      <a:br>
                        <a:rPr lang="en-GB" sz="700">
                          <a:solidFill>
                            <a:srgbClr val="FFFFFF"/>
                          </a:solidFill>
                          <a:effectLst/>
                          <a:latin typeface="Arial"/>
                          <a:ea typeface="MS Mincho"/>
                          <a:cs typeface="Times New Roman"/>
                        </a:rPr>
                      </a:br>
                      <a:r>
                        <a:rPr lang="en-GB" sz="700">
                          <a:solidFill>
                            <a:srgbClr val="FFFFFF"/>
                          </a:solidFill>
                          <a:effectLst/>
                          <a:latin typeface="Arial"/>
                          <a:ea typeface="MS Mincho"/>
                          <a:cs typeface="Times New Roman"/>
                        </a:rPr>
                        <a:t>NC level</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A9B"/>
                    </a:solidFill>
                  </a:tcPr>
                </a:tc>
                <a:tc>
                  <a:txBody>
                    <a:bodyPr/>
                    <a:lstStyle/>
                    <a:p>
                      <a:pPr marL="0" marR="0">
                        <a:spcBef>
                          <a:spcPts val="200"/>
                        </a:spcBef>
                        <a:spcAft>
                          <a:spcPts val="0"/>
                        </a:spcAft>
                      </a:pPr>
                      <a:r>
                        <a:rPr lang="en-GB" sz="700">
                          <a:solidFill>
                            <a:srgbClr val="FFFFFF"/>
                          </a:solidFill>
                          <a:effectLst/>
                          <a:latin typeface="Arial"/>
                          <a:ea typeface="MS Mincho"/>
                          <a:cs typeface="Times New Roman"/>
                        </a:rPr>
                        <a:t>Book BAND/</a:t>
                      </a:r>
                      <a:br>
                        <a:rPr lang="en-GB" sz="700">
                          <a:solidFill>
                            <a:srgbClr val="FFFFFF"/>
                          </a:solidFill>
                          <a:effectLst/>
                          <a:latin typeface="Arial"/>
                          <a:ea typeface="MS Mincho"/>
                          <a:cs typeface="Times New Roman"/>
                        </a:rPr>
                      </a:br>
                      <a:r>
                        <a:rPr lang="en-GB" sz="700">
                          <a:solidFill>
                            <a:srgbClr val="FFFFFF"/>
                          </a:solidFill>
                          <a:effectLst/>
                          <a:latin typeface="Arial"/>
                          <a:ea typeface="MS Mincho"/>
                          <a:cs typeface="Times New Roman"/>
                        </a:rPr>
                        <a:t>Collins Big Cat</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A9B"/>
                    </a:solidFill>
                  </a:tcPr>
                </a:tc>
                <a:tc>
                  <a:txBody>
                    <a:bodyPr/>
                    <a:lstStyle/>
                    <a:p>
                      <a:pPr marL="0" marR="0">
                        <a:spcBef>
                          <a:spcPts val="200"/>
                        </a:spcBef>
                        <a:spcAft>
                          <a:spcPts val="0"/>
                        </a:spcAft>
                      </a:pPr>
                      <a:r>
                        <a:rPr lang="en-GB" sz="700">
                          <a:solidFill>
                            <a:srgbClr val="FFFFFF"/>
                          </a:solidFill>
                          <a:effectLst/>
                          <a:latin typeface="Arial"/>
                          <a:ea typeface="MS Mincho"/>
                          <a:cs typeface="Times New Roman"/>
                        </a:rPr>
                        <a:t>Guide to</a:t>
                      </a:r>
                      <a:br>
                        <a:rPr lang="en-GB" sz="700">
                          <a:solidFill>
                            <a:srgbClr val="FFFFFF"/>
                          </a:solidFill>
                          <a:effectLst/>
                          <a:latin typeface="Arial"/>
                          <a:ea typeface="MS Mincho"/>
                          <a:cs typeface="Times New Roman"/>
                        </a:rPr>
                      </a:br>
                      <a:r>
                        <a:rPr lang="en-GB" sz="700">
                          <a:solidFill>
                            <a:srgbClr val="FFFFFF"/>
                          </a:solidFill>
                          <a:effectLst/>
                          <a:latin typeface="Arial"/>
                          <a:ea typeface="MS Mincho"/>
                          <a:cs typeface="Times New Roman"/>
                        </a:rPr>
                        <a:t>average</a:t>
                      </a:r>
                      <a:br>
                        <a:rPr lang="en-GB" sz="700">
                          <a:solidFill>
                            <a:srgbClr val="FFFFFF"/>
                          </a:solidFill>
                          <a:effectLst/>
                          <a:latin typeface="Arial"/>
                          <a:ea typeface="MS Mincho"/>
                          <a:cs typeface="Times New Roman"/>
                        </a:rPr>
                      </a:br>
                      <a:r>
                        <a:rPr lang="en-GB" sz="700">
                          <a:solidFill>
                            <a:srgbClr val="FFFFFF"/>
                          </a:solidFill>
                          <a:effectLst/>
                          <a:latin typeface="Arial"/>
                          <a:ea typeface="MS Mincho"/>
                          <a:cs typeface="Times New Roman"/>
                        </a:rPr>
                        <a:t>year group</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A9B"/>
                    </a:solidFill>
                  </a:tcPr>
                </a:tc>
                <a:extLst>
                  <a:ext uri="{0D108BD9-81ED-4DB2-BD59-A6C34878D82A}">
                    <a16:rowId xmlns:a16="http://schemas.microsoft.com/office/drawing/2014/main" val="10000"/>
                  </a:ext>
                </a:extLst>
              </a:tr>
              <a:tr h="325751">
                <a:tc>
                  <a:txBody>
                    <a:bodyPr/>
                    <a:lstStyle/>
                    <a:p>
                      <a:pPr marL="0" marR="0">
                        <a:spcBef>
                          <a:spcPts val="200"/>
                        </a:spcBef>
                        <a:spcAft>
                          <a:spcPts val="0"/>
                        </a:spcAft>
                      </a:pPr>
                      <a:r>
                        <a:rPr lang="en-GB" sz="500">
                          <a:effectLst/>
                          <a:latin typeface="Arial"/>
                          <a:ea typeface="MS Mincho"/>
                          <a:cs typeface="Times New Roman"/>
                        </a:rPr>
                        <a:t> </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0 Lilac</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a:spcBef>
                          <a:spcPts val="200"/>
                        </a:spcBef>
                        <a:spcAft>
                          <a:spcPts val="0"/>
                        </a:spcAft>
                      </a:pPr>
                      <a:r>
                        <a:rPr lang="en-GB" sz="700">
                          <a:effectLst/>
                          <a:latin typeface="Arial"/>
                          <a:ea typeface="MS Mincho"/>
                          <a:cs typeface="Times New Roman"/>
                        </a:rPr>
                        <a:t>FS</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2057">
                <a:tc>
                  <a:txBody>
                    <a:bodyPr/>
                    <a:lstStyle/>
                    <a:p>
                      <a:pPr marL="0" marR="0">
                        <a:spcBef>
                          <a:spcPts val="200"/>
                        </a:spcBef>
                        <a:spcAft>
                          <a:spcPts val="0"/>
                        </a:spcAft>
                      </a:pPr>
                      <a:r>
                        <a:rPr lang="en-GB" sz="700">
                          <a:effectLst/>
                          <a:latin typeface="Arial"/>
                          <a:ea typeface="MS Mincho"/>
                          <a:cs typeface="Times New Roman"/>
                        </a:rPr>
                        <a:t>ELG</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1 Pink</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marL="0" marR="0">
                        <a:spcBef>
                          <a:spcPts val="200"/>
                        </a:spcBef>
                        <a:spcAft>
                          <a:spcPts val="0"/>
                        </a:spcAft>
                      </a:pPr>
                      <a:r>
                        <a:rPr lang="en-GB" sz="700">
                          <a:effectLst/>
                          <a:latin typeface="Arial"/>
                          <a:ea typeface="MS Mincho"/>
                          <a:cs typeface="Times New Roman"/>
                        </a:rPr>
                        <a:t>FS</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6982">
                <a:tc>
                  <a:txBody>
                    <a:bodyPr/>
                    <a:lstStyle/>
                    <a:p>
                      <a:pPr marL="0" marR="0">
                        <a:spcBef>
                          <a:spcPts val="200"/>
                        </a:spcBef>
                        <a:spcAft>
                          <a:spcPts val="0"/>
                        </a:spcAft>
                      </a:pPr>
                      <a:r>
                        <a:rPr lang="en-GB" sz="700">
                          <a:effectLst/>
                          <a:latin typeface="Arial"/>
                          <a:ea typeface="MS Mincho"/>
                          <a:cs typeface="Times New Roman"/>
                        </a:rPr>
                        <a:t>ELG</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2 Red</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spcBef>
                          <a:spcPts val="200"/>
                        </a:spcBef>
                        <a:spcAft>
                          <a:spcPts val="0"/>
                        </a:spcAft>
                      </a:pPr>
                      <a:r>
                        <a:rPr lang="en-GB" sz="700">
                          <a:effectLst/>
                          <a:latin typeface="Arial"/>
                          <a:ea typeface="MS Mincho"/>
                          <a:cs typeface="Times New Roman"/>
                        </a:rPr>
                        <a:t>FS / Y1</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3288">
                <a:tc>
                  <a:txBody>
                    <a:bodyPr/>
                    <a:lstStyle/>
                    <a:p>
                      <a:pPr marL="0" marR="0">
                        <a:spcBef>
                          <a:spcPts val="200"/>
                        </a:spcBef>
                        <a:spcAft>
                          <a:spcPts val="0"/>
                        </a:spcAft>
                      </a:pPr>
                      <a:r>
                        <a:rPr lang="en-GB" sz="700">
                          <a:effectLst/>
                          <a:latin typeface="Arial"/>
                          <a:ea typeface="MS Mincho"/>
                          <a:cs typeface="Times New Roman"/>
                        </a:rPr>
                        <a:t>1c  ELG</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3 Yellow</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200"/>
                        </a:spcBef>
                        <a:spcAft>
                          <a:spcPts val="0"/>
                        </a:spcAft>
                      </a:pPr>
                      <a:r>
                        <a:rPr lang="en-GB" sz="700">
                          <a:effectLst/>
                          <a:latin typeface="Arial"/>
                          <a:ea typeface="MS Mincho"/>
                          <a:cs typeface="Times New Roman"/>
                        </a:rPr>
                        <a:t>FS / Y1</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8214">
                <a:tc>
                  <a:txBody>
                    <a:bodyPr/>
                    <a:lstStyle/>
                    <a:p>
                      <a:pPr marL="0" marR="0">
                        <a:spcBef>
                          <a:spcPts val="200"/>
                        </a:spcBef>
                        <a:spcAft>
                          <a:spcPts val="0"/>
                        </a:spcAft>
                      </a:pPr>
                      <a:r>
                        <a:rPr lang="en-GB" sz="700">
                          <a:effectLst/>
                          <a:latin typeface="Arial"/>
                          <a:ea typeface="MS Mincho"/>
                          <a:cs typeface="Times New Roman"/>
                        </a:rPr>
                        <a:t>1c</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solidFill>
                            <a:srgbClr val="FFFFFF"/>
                          </a:solidFill>
                          <a:effectLst/>
                          <a:latin typeface="Arial"/>
                          <a:ea typeface="MS Mincho"/>
                          <a:cs typeface="Times New Roman"/>
                        </a:rPr>
                        <a:t>4 Blue</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66FF"/>
                    </a:solidFill>
                  </a:tcPr>
                </a:tc>
                <a:tc>
                  <a:txBody>
                    <a:bodyPr/>
                    <a:lstStyle/>
                    <a:p>
                      <a:pPr marL="0" marR="0">
                        <a:spcBef>
                          <a:spcPts val="200"/>
                        </a:spcBef>
                        <a:spcAft>
                          <a:spcPts val="0"/>
                        </a:spcAft>
                      </a:pPr>
                      <a:r>
                        <a:rPr lang="en-GB" sz="700">
                          <a:effectLst/>
                          <a:latin typeface="Arial"/>
                          <a:ea typeface="MS Mincho"/>
                          <a:cs typeface="Times New Roman"/>
                        </a:rPr>
                        <a:t>Y1</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4520">
                <a:tc>
                  <a:txBody>
                    <a:bodyPr/>
                    <a:lstStyle/>
                    <a:p>
                      <a:pPr marL="0" marR="0">
                        <a:spcBef>
                          <a:spcPts val="200"/>
                        </a:spcBef>
                        <a:spcAft>
                          <a:spcPts val="0"/>
                        </a:spcAft>
                      </a:pPr>
                      <a:r>
                        <a:rPr lang="en-GB" sz="700">
                          <a:effectLst/>
                          <a:latin typeface="Arial"/>
                          <a:ea typeface="MS Mincho"/>
                          <a:cs typeface="Times New Roman"/>
                        </a:rPr>
                        <a:t>1b</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5 Green</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a:spcBef>
                          <a:spcPts val="200"/>
                        </a:spcBef>
                        <a:spcAft>
                          <a:spcPts val="0"/>
                        </a:spcAft>
                      </a:pPr>
                      <a:r>
                        <a:rPr lang="en-GB" sz="700">
                          <a:effectLst/>
                          <a:latin typeface="Arial"/>
                          <a:ea typeface="MS Mincho"/>
                          <a:cs typeface="Times New Roman"/>
                        </a:rPr>
                        <a:t>Y1</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9445">
                <a:tc>
                  <a:txBody>
                    <a:bodyPr/>
                    <a:lstStyle/>
                    <a:p>
                      <a:pPr marL="0" marR="0">
                        <a:spcBef>
                          <a:spcPts val="200"/>
                        </a:spcBef>
                        <a:spcAft>
                          <a:spcPts val="0"/>
                        </a:spcAft>
                      </a:pPr>
                      <a:r>
                        <a:rPr lang="en-GB" sz="700">
                          <a:effectLst/>
                          <a:latin typeface="Arial"/>
                          <a:ea typeface="MS Mincho"/>
                          <a:cs typeface="Times New Roman"/>
                        </a:rPr>
                        <a:t>1a</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6 Orange</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marL="0" marR="0">
                        <a:spcBef>
                          <a:spcPts val="200"/>
                        </a:spcBef>
                        <a:spcAft>
                          <a:spcPts val="0"/>
                        </a:spcAft>
                      </a:pPr>
                      <a:r>
                        <a:rPr lang="en-GB" sz="700">
                          <a:effectLst/>
                          <a:latin typeface="Arial"/>
                          <a:ea typeface="MS Mincho"/>
                          <a:cs typeface="Times New Roman"/>
                        </a:rPr>
                        <a:t>Y1 / Y2</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02109">
                <a:tc>
                  <a:txBody>
                    <a:bodyPr/>
                    <a:lstStyle/>
                    <a:p>
                      <a:pPr marL="0" marR="0">
                        <a:spcBef>
                          <a:spcPts val="200"/>
                        </a:spcBef>
                        <a:spcAft>
                          <a:spcPts val="0"/>
                        </a:spcAft>
                      </a:pPr>
                      <a:r>
                        <a:rPr lang="en-GB" sz="700">
                          <a:effectLst/>
                          <a:latin typeface="Arial"/>
                          <a:ea typeface="MS Mincho"/>
                          <a:cs typeface="Times New Roman"/>
                        </a:rPr>
                        <a:t>1a</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solidFill>
                            <a:srgbClr val="000000"/>
                          </a:solidFill>
                          <a:effectLst/>
                          <a:latin typeface="Arial"/>
                          <a:ea typeface="MS Mincho"/>
                          <a:cs typeface="Times New Roman"/>
                        </a:rPr>
                        <a:t>7 Turquoise</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a:txBody>
                    <a:bodyPr/>
                    <a:lstStyle/>
                    <a:p>
                      <a:pPr marL="0" marR="0">
                        <a:spcBef>
                          <a:spcPts val="200"/>
                        </a:spcBef>
                        <a:spcAft>
                          <a:spcPts val="0"/>
                        </a:spcAft>
                      </a:pPr>
                      <a:r>
                        <a:rPr lang="en-GB" sz="700">
                          <a:effectLst/>
                          <a:latin typeface="Arial"/>
                          <a:ea typeface="MS Mincho"/>
                          <a:cs typeface="Times New Roman"/>
                        </a:rPr>
                        <a:t>Y2</a:t>
                      </a:r>
                      <a:br>
                        <a:rPr lang="en-GB" sz="700">
                          <a:effectLst/>
                          <a:latin typeface="Arial"/>
                          <a:ea typeface="MS Mincho"/>
                          <a:cs typeface="Times New Roman"/>
                        </a:rPr>
                      </a:br>
                      <a:r>
                        <a:rPr lang="en-GB" sz="700">
                          <a:effectLst/>
                          <a:latin typeface="Arial"/>
                          <a:ea typeface="MS Mincho"/>
                          <a:cs typeface="Times New Roman"/>
                        </a:rPr>
                        <a:t>End of Term 1</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20824">
                <a:tc>
                  <a:txBody>
                    <a:bodyPr/>
                    <a:lstStyle/>
                    <a:p>
                      <a:pPr marL="0" marR="71755">
                        <a:spcBef>
                          <a:spcPts val="200"/>
                        </a:spcBef>
                        <a:spcAft>
                          <a:spcPts val="0"/>
                        </a:spcAft>
                      </a:pPr>
                      <a:r>
                        <a:rPr lang="en-GB" sz="700">
                          <a:effectLst/>
                          <a:latin typeface="Arial"/>
                          <a:ea typeface="MS Mincho"/>
                          <a:cs typeface="Times New Roman"/>
                        </a:rPr>
                        <a:t>2c</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solidFill>
                            <a:srgbClr val="FFFFFF"/>
                          </a:solidFill>
                          <a:effectLst/>
                          <a:latin typeface="Arial"/>
                          <a:ea typeface="MS Mincho"/>
                          <a:cs typeface="Times New Roman"/>
                        </a:rPr>
                        <a:t>8 Purple</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3366"/>
                    </a:solidFill>
                  </a:tcPr>
                </a:tc>
                <a:tc>
                  <a:txBody>
                    <a:bodyPr/>
                    <a:lstStyle/>
                    <a:p>
                      <a:pPr marL="0" marR="0">
                        <a:spcBef>
                          <a:spcPts val="200"/>
                        </a:spcBef>
                        <a:spcAft>
                          <a:spcPts val="0"/>
                        </a:spcAft>
                      </a:pPr>
                      <a:r>
                        <a:rPr lang="en-GB" sz="700">
                          <a:effectLst/>
                          <a:latin typeface="Arial"/>
                          <a:ea typeface="MS Mincho"/>
                          <a:cs typeface="Times New Roman"/>
                        </a:rPr>
                        <a:t>Y2</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349766">
                <a:tc>
                  <a:txBody>
                    <a:bodyPr/>
                    <a:lstStyle/>
                    <a:p>
                      <a:pPr marL="0" marR="0">
                        <a:spcBef>
                          <a:spcPts val="200"/>
                        </a:spcBef>
                        <a:spcAft>
                          <a:spcPts val="0"/>
                        </a:spcAft>
                      </a:pPr>
                      <a:r>
                        <a:rPr lang="en-GB" sz="700">
                          <a:effectLst/>
                          <a:latin typeface="Arial"/>
                          <a:ea typeface="MS Mincho"/>
                          <a:cs typeface="Times New Roman"/>
                        </a:rPr>
                        <a:t>2b</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9 Gold</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marL="0" marR="0">
                        <a:spcBef>
                          <a:spcPts val="200"/>
                        </a:spcBef>
                        <a:spcAft>
                          <a:spcPts val="0"/>
                        </a:spcAft>
                      </a:pPr>
                      <a:r>
                        <a:rPr lang="en-GB" sz="700">
                          <a:effectLst/>
                          <a:latin typeface="Arial"/>
                          <a:ea typeface="MS Mincho"/>
                          <a:cs typeface="Times New Roman"/>
                        </a:rPr>
                        <a:t>Y2 </a:t>
                      </a:r>
                      <a:endParaRPr lang="en-US" sz="700">
                        <a:effectLst/>
                        <a:latin typeface="Verdana"/>
                        <a:ea typeface="MS Mincho"/>
                        <a:cs typeface="Times New Roman"/>
                      </a:endParaRPr>
                    </a:p>
                    <a:p>
                      <a:pPr marL="0" marR="0">
                        <a:spcBef>
                          <a:spcPts val="200"/>
                        </a:spcBef>
                        <a:spcAft>
                          <a:spcPts val="0"/>
                        </a:spcAft>
                      </a:pPr>
                      <a:r>
                        <a:rPr lang="en-GB" sz="700">
                          <a:effectLst/>
                          <a:latin typeface="Arial"/>
                          <a:ea typeface="MS Mincho"/>
                          <a:cs typeface="Times New Roman"/>
                        </a:rPr>
                        <a:t>End of Term 3</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96193">
                <a:tc>
                  <a:txBody>
                    <a:bodyPr/>
                    <a:lstStyle/>
                    <a:p>
                      <a:pPr marL="0" marR="0">
                        <a:spcBef>
                          <a:spcPts val="200"/>
                        </a:spcBef>
                        <a:spcAft>
                          <a:spcPts val="0"/>
                        </a:spcAft>
                      </a:pPr>
                      <a:r>
                        <a:rPr lang="en-GB" sz="700">
                          <a:effectLst/>
                          <a:latin typeface="Arial"/>
                          <a:ea typeface="MS Mincho"/>
                          <a:cs typeface="Times New Roman"/>
                        </a:rPr>
                        <a:t>2a</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10 White</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Y2 / Y3</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26982">
                <a:tc>
                  <a:txBody>
                    <a:bodyPr/>
                    <a:lstStyle/>
                    <a:p>
                      <a:pPr marL="0" marR="0">
                        <a:spcBef>
                          <a:spcPts val="200"/>
                        </a:spcBef>
                        <a:spcAft>
                          <a:spcPts val="0"/>
                        </a:spcAft>
                      </a:pPr>
                      <a:r>
                        <a:rPr lang="en-GB" sz="700">
                          <a:effectLst/>
                          <a:latin typeface="Arial"/>
                          <a:ea typeface="MS Mincho"/>
                          <a:cs typeface="Times New Roman"/>
                        </a:rPr>
                        <a:t>3c</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solidFill>
                            <a:srgbClr val="000000"/>
                          </a:solidFill>
                          <a:effectLst/>
                          <a:latin typeface="Arial"/>
                          <a:ea typeface="MS Mincho"/>
                          <a:cs typeface="Times New Roman"/>
                        </a:rPr>
                        <a:t>11 Lime</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00"/>
                    </a:solidFill>
                  </a:tcPr>
                </a:tc>
                <a:tc>
                  <a:txBody>
                    <a:bodyPr/>
                    <a:lstStyle/>
                    <a:p>
                      <a:pPr marL="0" marR="0">
                        <a:spcBef>
                          <a:spcPts val="200"/>
                        </a:spcBef>
                        <a:spcAft>
                          <a:spcPts val="0"/>
                        </a:spcAft>
                      </a:pPr>
                      <a:r>
                        <a:rPr lang="en-GB" sz="700">
                          <a:effectLst/>
                          <a:latin typeface="Arial"/>
                          <a:ea typeface="MS Mincho"/>
                          <a:cs typeface="Times New Roman"/>
                        </a:rPr>
                        <a:t>Y3</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23288">
                <a:tc>
                  <a:txBody>
                    <a:bodyPr/>
                    <a:lstStyle/>
                    <a:p>
                      <a:pPr marL="0" marR="0">
                        <a:spcBef>
                          <a:spcPts val="200"/>
                        </a:spcBef>
                        <a:spcAft>
                          <a:spcPts val="0"/>
                        </a:spcAft>
                      </a:pPr>
                      <a:r>
                        <a:rPr lang="en-GB" sz="700">
                          <a:effectLst/>
                          <a:latin typeface="Arial"/>
                          <a:ea typeface="MS Mincho"/>
                          <a:cs typeface="Times New Roman"/>
                        </a:rPr>
                        <a:t>3b</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solidFill>
                            <a:srgbClr val="FFFFFF"/>
                          </a:solidFill>
                          <a:effectLst/>
                          <a:latin typeface="Arial"/>
                          <a:ea typeface="MS Mincho"/>
                          <a:cs typeface="Times New Roman"/>
                        </a:rPr>
                        <a:t>12 Copper</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3300"/>
                    </a:solidFill>
                  </a:tcPr>
                </a:tc>
                <a:tc>
                  <a:txBody>
                    <a:bodyPr/>
                    <a:lstStyle/>
                    <a:p>
                      <a:pPr marL="0" marR="0">
                        <a:spcBef>
                          <a:spcPts val="200"/>
                        </a:spcBef>
                        <a:spcAft>
                          <a:spcPts val="0"/>
                        </a:spcAft>
                      </a:pPr>
                      <a:r>
                        <a:rPr lang="en-GB" sz="700">
                          <a:effectLst/>
                          <a:latin typeface="Arial"/>
                          <a:ea typeface="MS Mincho"/>
                          <a:cs typeface="Times New Roman"/>
                        </a:rPr>
                        <a:t>Y3</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319593">
                <a:tc>
                  <a:txBody>
                    <a:bodyPr/>
                    <a:lstStyle/>
                    <a:p>
                      <a:pPr marL="0" marR="0">
                        <a:spcBef>
                          <a:spcPts val="200"/>
                        </a:spcBef>
                        <a:spcAft>
                          <a:spcPts val="0"/>
                        </a:spcAft>
                      </a:pPr>
                      <a:r>
                        <a:rPr lang="en-GB" sz="700">
                          <a:effectLst/>
                          <a:latin typeface="Arial"/>
                          <a:ea typeface="MS Mincho"/>
                          <a:cs typeface="Times New Roman"/>
                        </a:rPr>
                        <a:t>3b</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13 Topaz</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marL="0" marR="0">
                        <a:spcBef>
                          <a:spcPts val="200"/>
                        </a:spcBef>
                        <a:spcAft>
                          <a:spcPts val="0"/>
                        </a:spcAft>
                      </a:pPr>
                      <a:r>
                        <a:rPr lang="en-GB" sz="700">
                          <a:effectLst/>
                          <a:latin typeface="Arial"/>
                          <a:ea typeface="MS Mincho"/>
                          <a:cs typeface="Times New Roman"/>
                        </a:rPr>
                        <a:t>Y4 </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r h="333140">
                <a:tc>
                  <a:txBody>
                    <a:bodyPr/>
                    <a:lstStyle/>
                    <a:p>
                      <a:pPr marL="0" marR="0">
                        <a:spcBef>
                          <a:spcPts val="200"/>
                        </a:spcBef>
                        <a:spcAft>
                          <a:spcPts val="0"/>
                        </a:spcAft>
                      </a:pPr>
                      <a:r>
                        <a:rPr lang="en-GB" sz="700">
                          <a:effectLst/>
                          <a:latin typeface="Arial"/>
                          <a:ea typeface="MS Mincho"/>
                          <a:cs typeface="Times New Roman"/>
                        </a:rPr>
                        <a:t>3a</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solidFill>
                            <a:srgbClr val="FFFFFF"/>
                          </a:solidFill>
                          <a:effectLst/>
                          <a:latin typeface="Arial"/>
                          <a:ea typeface="MS Mincho"/>
                          <a:cs typeface="Times New Roman"/>
                        </a:rPr>
                        <a:t>14 Ruby</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3366"/>
                    </a:solidFill>
                  </a:tcPr>
                </a:tc>
                <a:tc>
                  <a:txBody>
                    <a:bodyPr/>
                    <a:lstStyle/>
                    <a:p>
                      <a:pPr marL="0" marR="0">
                        <a:spcBef>
                          <a:spcPts val="200"/>
                        </a:spcBef>
                        <a:spcAft>
                          <a:spcPts val="0"/>
                        </a:spcAft>
                      </a:pPr>
                      <a:r>
                        <a:rPr lang="en-GB" sz="700">
                          <a:effectLst/>
                          <a:latin typeface="Arial"/>
                          <a:ea typeface="MS Mincho"/>
                          <a:cs typeface="Times New Roman"/>
                        </a:rPr>
                        <a:t>Y4 / Y5</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5"/>
                  </a:ext>
                </a:extLst>
              </a:tr>
              <a:tr h="321441">
                <a:tc>
                  <a:txBody>
                    <a:bodyPr/>
                    <a:lstStyle/>
                    <a:p>
                      <a:pPr marL="0" marR="0">
                        <a:spcBef>
                          <a:spcPts val="200"/>
                        </a:spcBef>
                        <a:spcAft>
                          <a:spcPts val="0"/>
                        </a:spcAft>
                      </a:pPr>
                      <a:r>
                        <a:rPr lang="en-GB" sz="700">
                          <a:effectLst/>
                          <a:latin typeface="Arial"/>
                          <a:ea typeface="MS Mincho"/>
                          <a:cs typeface="Times New Roman"/>
                        </a:rPr>
                        <a:t>3a</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effectLst/>
                          <a:latin typeface="Arial"/>
                          <a:ea typeface="MS Mincho"/>
                          <a:cs typeface="Times New Roman"/>
                        </a:rPr>
                        <a:t>15 Emerald</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L="0" marR="0">
                        <a:spcBef>
                          <a:spcPts val="200"/>
                        </a:spcBef>
                        <a:spcAft>
                          <a:spcPts val="0"/>
                        </a:spcAft>
                      </a:pPr>
                      <a:r>
                        <a:rPr lang="en-GB" sz="700">
                          <a:effectLst/>
                          <a:latin typeface="Arial"/>
                          <a:ea typeface="MS Mincho"/>
                          <a:cs typeface="Times New Roman"/>
                        </a:rPr>
                        <a:t>Y5</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6"/>
                  </a:ext>
                </a:extLst>
              </a:tr>
              <a:tr h="334372">
                <a:tc>
                  <a:txBody>
                    <a:bodyPr/>
                    <a:lstStyle/>
                    <a:p>
                      <a:pPr marL="0" marR="0">
                        <a:spcBef>
                          <a:spcPts val="200"/>
                        </a:spcBef>
                        <a:spcAft>
                          <a:spcPts val="0"/>
                        </a:spcAft>
                      </a:pPr>
                      <a:r>
                        <a:rPr lang="en-GB" sz="700">
                          <a:effectLst/>
                          <a:latin typeface="Arial"/>
                          <a:ea typeface="MS Mincho"/>
                          <a:cs typeface="Times New Roman"/>
                        </a:rPr>
                        <a:t>4c</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a:solidFill>
                            <a:srgbClr val="FFFFFF"/>
                          </a:solidFill>
                          <a:effectLst/>
                          <a:latin typeface="Arial"/>
                          <a:ea typeface="MS Mincho"/>
                          <a:cs typeface="Times New Roman"/>
                        </a:rPr>
                        <a:t>16 Sapphire</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a:txBody>
                    <a:bodyPr/>
                    <a:lstStyle/>
                    <a:p>
                      <a:pPr marL="0" marR="0">
                        <a:spcBef>
                          <a:spcPts val="200"/>
                        </a:spcBef>
                        <a:spcAft>
                          <a:spcPts val="0"/>
                        </a:spcAft>
                      </a:pPr>
                      <a:r>
                        <a:rPr lang="en-GB" sz="700">
                          <a:effectLst/>
                          <a:latin typeface="Arial"/>
                          <a:ea typeface="MS Mincho"/>
                          <a:cs typeface="Times New Roman"/>
                        </a:rPr>
                        <a:t>Y6</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7"/>
                  </a:ext>
                </a:extLst>
              </a:tr>
              <a:tr h="322057">
                <a:tc>
                  <a:txBody>
                    <a:bodyPr/>
                    <a:lstStyle/>
                    <a:p>
                      <a:pPr marL="0" marR="0">
                        <a:spcBef>
                          <a:spcPts val="200"/>
                        </a:spcBef>
                        <a:spcAft>
                          <a:spcPts val="0"/>
                        </a:spcAft>
                      </a:pPr>
                      <a:r>
                        <a:rPr lang="en-GB" sz="700">
                          <a:effectLst/>
                          <a:latin typeface="Arial"/>
                          <a:ea typeface="MS Mincho"/>
                          <a:cs typeface="Times New Roman"/>
                        </a:rPr>
                        <a:t>4b – 5</a:t>
                      </a:r>
                      <a:endParaRPr lang="en-US" sz="70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200"/>
                        </a:spcBef>
                        <a:spcAft>
                          <a:spcPts val="0"/>
                        </a:spcAft>
                      </a:pPr>
                      <a:r>
                        <a:rPr lang="en-GB" sz="700" dirty="0">
                          <a:effectLst/>
                          <a:latin typeface="Arial"/>
                          <a:ea typeface="MS Mincho"/>
                          <a:cs typeface="Times New Roman"/>
                        </a:rPr>
                        <a:t>17 Diamond</a:t>
                      </a:r>
                      <a:endParaRPr lang="en-US" sz="700" dirty="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a:spcBef>
                          <a:spcPts val="200"/>
                        </a:spcBef>
                        <a:spcAft>
                          <a:spcPts val="0"/>
                        </a:spcAft>
                      </a:pPr>
                      <a:r>
                        <a:rPr lang="en-GB" sz="700" dirty="0">
                          <a:effectLst/>
                          <a:latin typeface="Arial"/>
                          <a:ea typeface="MS Mincho"/>
                          <a:cs typeface="Times New Roman"/>
                        </a:rPr>
                        <a:t>Y6</a:t>
                      </a:r>
                      <a:endParaRPr lang="en-US" sz="700" dirty="0">
                        <a:effectLst/>
                        <a:latin typeface="Verdana"/>
                        <a:ea typeface="MS Mincho"/>
                        <a:cs typeface="Times New Roman"/>
                      </a:endParaRPr>
                    </a:p>
                  </a:txBody>
                  <a:tcPr marL="45932" marR="459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4135936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906726"/>
            <a:ext cx="7848600" cy="4417874"/>
          </a:xfrm>
          <a:ln>
            <a:noFill/>
          </a:ln>
        </p:spPr>
        <p:txBody>
          <a:bodyPr>
            <a:normAutofit/>
          </a:bodyPr>
          <a:lstStyle/>
          <a:p>
            <a:r>
              <a:rPr lang="en-US" sz="4000" dirty="0" smtClean="0">
                <a:solidFill>
                  <a:srgbClr val="0070C0"/>
                </a:solidFill>
              </a:rPr>
              <a:t>They’re a set of eight bands, set by the Government, used to measure a child’s progress against other pupils of the same age, across the country. </a:t>
            </a:r>
          </a:p>
          <a:p>
            <a:r>
              <a:rPr lang="en-US" sz="4000" dirty="0" smtClean="0">
                <a:solidFill>
                  <a:srgbClr val="0070C0"/>
                </a:solidFill>
              </a:rPr>
              <a:t>The levels apply to children in KS1 (Yr1 &amp; 2), KS2 (Yr3-6) and KS3 (Yr7-9).</a:t>
            </a:r>
            <a:endParaRPr lang="en-US" sz="4000" dirty="0">
              <a:solidFill>
                <a:srgbClr val="0070C0"/>
              </a:solidFill>
            </a:endParaRPr>
          </a:p>
        </p:txBody>
      </p:sp>
      <p:sp>
        <p:nvSpPr>
          <p:cNvPr id="4" name="Rectangle 3"/>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are National Curriculum Levels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4276255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609600" y="1906726"/>
            <a:ext cx="7848600" cy="4417874"/>
          </a:xfrm>
          <a:prstGeom prst="rect">
            <a:avLst/>
          </a:prstGeom>
          <a:ln>
            <a:noFill/>
          </a:ln>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smtClean="0"/>
          </a:p>
          <a:p>
            <a:pPr marL="0" indent="0" algn="ctr">
              <a:buNone/>
            </a:pPr>
            <a:r>
              <a:rPr lang="en-US" sz="4000" dirty="0" smtClean="0">
                <a:solidFill>
                  <a:srgbClr val="0070C0"/>
                </a:solidFill>
              </a:rPr>
              <a:t>In Years 2 and 6, children take SATs which are used to give them an official National Curriculum level in Reading, Writing and </a:t>
            </a:r>
            <a:r>
              <a:rPr lang="en-US" sz="4000" dirty="0" err="1" smtClean="0">
                <a:solidFill>
                  <a:srgbClr val="0070C0"/>
                </a:solidFill>
              </a:rPr>
              <a:t>Maths</a:t>
            </a:r>
            <a:r>
              <a:rPr lang="en-US" sz="4000" dirty="0" smtClean="0">
                <a:solidFill>
                  <a:srgbClr val="0070C0"/>
                </a:solidFill>
              </a:rPr>
              <a:t>. Plus science in Year 6. These are the statistics used to calculate a school’s achievement and pupil progress. Some schools also factor in teacher assessment, based on ongoing classroom activities, when reporting a child’s levels back to parents.</a:t>
            </a:r>
            <a:endParaRPr lang="en-US" sz="4000" dirty="0">
              <a:solidFill>
                <a:srgbClr val="0070C0"/>
              </a:solidFill>
            </a:endParaRPr>
          </a:p>
        </p:txBody>
      </p:sp>
      <p:sp>
        <p:nvSpPr>
          <p:cNvPr id="5" name="Rectangle 4"/>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Who decides what levels children are given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3732692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609600" y="1906726"/>
            <a:ext cx="7848600" cy="4570274"/>
          </a:xfrm>
          <a:prstGeom prst="rect">
            <a:avLst/>
          </a:prstGeom>
          <a:ln>
            <a:no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en-US" dirty="0" smtClean="0"/>
          </a:p>
          <a:p>
            <a:pPr marL="0" indent="0" algn="ctr">
              <a:buNone/>
            </a:pPr>
            <a:r>
              <a:rPr lang="en-US" dirty="0" smtClean="0">
                <a:solidFill>
                  <a:srgbClr val="0070C0"/>
                </a:solidFill>
              </a:rPr>
              <a:t>In Years 1, 3, 4 and 5, there are no formal SATs, so schools can choose how to assess a child’s level. Some use optional SATs papers (for Years 3, 4 and 5), which can either be internally or externally marked; some set their own end-of-year tests; some rely purely on teacher assessment; some use a combination of these methods. Children still have to be awarded a level or grade, but you may not be told your child’s actual level.</a:t>
            </a:r>
            <a:endParaRPr lang="en-US" dirty="0">
              <a:solidFill>
                <a:srgbClr val="0070C0"/>
              </a:solidFill>
            </a:endParaRPr>
          </a:p>
        </p:txBody>
      </p:sp>
      <p:sp>
        <p:nvSpPr>
          <p:cNvPr id="7" name="Rectangle 6"/>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Who decided what levels children are given ?</a:t>
            </a:r>
          </a:p>
        </p:txBody>
      </p:sp>
    </p:spTree>
    <p:extLst>
      <p:ext uri="{BB962C8B-B14F-4D97-AF65-F5344CB8AC3E}">
        <p14:creationId xmlns:p14="http://schemas.microsoft.com/office/powerpoint/2010/main" val="107942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p:cNvSpPr>
          <p:nvPr/>
        </p:nvSpPr>
        <p:spPr>
          <a:xfrm>
            <a:off x="609600" y="1295400"/>
            <a:ext cx="7848600" cy="5181600"/>
          </a:xfrm>
          <a:prstGeom prst="rect">
            <a:avLst/>
          </a:prstGeom>
          <a:ln>
            <a:no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en-US" dirty="0" smtClean="0"/>
          </a:p>
          <a:p>
            <a:pPr marL="0" indent="0">
              <a:buNone/>
            </a:pPr>
            <a:r>
              <a:rPr lang="en-US" dirty="0" smtClean="0">
                <a:solidFill>
                  <a:srgbClr val="0070C0"/>
                </a:solidFill>
              </a:rPr>
              <a:t>At AAESS we are in the process of implementing a new assessment tool called CEMS. This is a computer based assessment which will measure your child’s individual educational level based on a series of different tests. The assessment will be tailored to your child’s individual needs as they progress through the tests. This type of assessment evaluates children’s performance, monitors progress and more importantly, indicates potential in specific and helpful ways.</a:t>
            </a:r>
            <a:endParaRPr lang="en-US" dirty="0">
              <a:solidFill>
                <a:srgbClr val="0070C0"/>
              </a:solidFill>
            </a:endParaRPr>
          </a:p>
        </p:txBody>
      </p:sp>
      <p:sp>
        <p:nvSpPr>
          <p:cNvPr id="4" name="Rectangle 3"/>
          <p:cNvSpPr/>
          <p:nvPr/>
        </p:nvSpPr>
        <p:spPr>
          <a:xfrm>
            <a:off x="304799" y="152400"/>
            <a:ext cx="8610601" cy="923330"/>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is CEMS ?</a:t>
            </a:r>
          </a:p>
        </p:txBody>
      </p:sp>
    </p:spTree>
    <p:extLst>
      <p:ext uri="{BB962C8B-B14F-4D97-AF65-F5344CB8AC3E}">
        <p14:creationId xmlns:p14="http://schemas.microsoft.com/office/powerpoint/2010/main" val="2635853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78428" y="2438400"/>
            <a:ext cx="7848600" cy="3808274"/>
          </a:xfrm>
          <a:prstGeom prst="rect">
            <a:avLst/>
          </a:prstGeom>
          <a:ln>
            <a:no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3000" dirty="0" smtClean="0">
                <a:solidFill>
                  <a:srgbClr val="0070C0"/>
                </a:solidFill>
              </a:rPr>
              <a:t>Year 1 – </a:t>
            </a:r>
            <a:r>
              <a:rPr lang="en-US" sz="3000" dirty="0" smtClean="0">
                <a:solidFill>
                  <a:srgbClr val="0070C0"/>
                </a:solidFill>
              </a:rPr>
              <a:t> </a:t>
            </a:r>
            <a:r>
              <a:rPr lang="en-US" sz="3000" dirty="0">
                <a:solidFill>
                  <a:srgbClr val="0070C0"/>
                </a:solidFill>
              </a:rPr>
              <a:t>B</a:t>
            </a:r>
            <a:r>
              <a:rPr lang="en-US" sz="3000" dirty="0" smtClean="0">
                <a:solidFill>
                  <a:srgbClr val="0070C0"/>
                </a:solidFill>
              </a:rPr>
              <a:t>aseline </a:t>
            </a:r>
            <a:r>
              <a:rPr lang="en-US" sz="3000" dirty="0" smtClean="0">
                <a:solidFill>
                  <a:srgbClr val="0070C0"/>
                </a:solidFill>
              </a:rPr>
              <a:t>and end of year</a:t>
            </a:r>
          </a:p>
          <a:p>
            <a:pPr marL="0" indent="0">
              <a:buNone/>
            </a:pPr>
            <a:r>
              <a:rPr lang="en-US" sz="3000" dirty="0" smtClean="0">
                <a:solidFill>
                  <a:srgbClr val="0070C0"/>
                </a:solidFill>
              </a:rPr>
              <a:t>Year 2 – </a:t>
            </a:r>
            <a:r>
              <a:rPr lang="en-US" sz="3000" dirty="0" err="1" smtClean="0">
                <a:solidFill>
                  <a:srgbClr val="0070C0"/>
                </a:solidFill>
              </a:rPr>
              <a:t>Testbase</a:t>
            </a:r>
            <a:r>
              <a:rPr lang="en-US" sz="3000" dirty="0" smtClean="0">
                <a:solidFill>
                  <a:srgbClr val="0070C0"/>
                </a:solidFill>
              </a:rPr>
              <a:t>– </a:t>
            </a:r>
            <a:r>
              <a:rPr lang="en-US" sz="3000" dirty="0" smtClean="0">
                <a:solidFill>
                  <a:srgbClr val="0070C0"/>
                </a:solidFill>
              </a:rPr>
              <a:t>baseline and end of year</a:t>
            </a:r>
          </a:p>
          <a:p>
            <a:pPr marL="0" indent="0">
              <a:buNone/>
            </a:pPr>
            <a:r>
              <a:rPr lang="en-US" sz="3000" dirty="0" smtClean="0">
                <a:solidFill>
                  <a:srgbClr val="0070C0"/>
                </a:solidFill>
              </a:rPr>
              <a:t>Year 3 – </a:t>
            </a:r>
            <a:r>
              <a:rPr lang="en-US" sz="3000" dirty="0">
                <a:solidFill>
                  <a:srgbClr val="0070C0"/>
                </a:solidFill>
              </a:rPr>
              <a:t>B</a:t>
            </a:r>
            <a:r>
              <a:rPr lang="en-US" sz="3000" dirty="0" smtClean="0">
                <a:solidFill>
                  <a:srgbClr val="0070C0"/>
                </a:solidFill>
              </a:rPr>
              <a:t>aseline </a:t>
            </a:r>
            <a:r>
              <a:rPr lang="en-US" sz="3000" dirty="0" smtClean="0">
                <a:solidFill>
                  <a:srgbClr val="0070C0"/>
                </a:solidFill>
              </a:rPr>
              <a:t>and end of year</a:t>
            </a:r>
          </a:p>
          <a:p>
            <a:pPr marL="0" indent="0">
              <a:buNone/>
            </a:pPr>
            <a:r>
              <a:rPr lang="en-US" sz="3000" dirty="0" smtClean="0">
                <a:solidFill>
                  <a:srgbClr val="0070C0"/>
                </a:solidFill>
              </a:rPr>
              <a:t>Year 4 – </a:t>
            </a:r>
            <a:r>
              <a:rPr lang="en-US" sz="3000" dirty="0" err="1" smtClean="0">
                <a:solidFill>
                  <a:srgbClr val="0070C0"/>
                </a:solidFill>
              </a:rPr>
              <a:t>Testbase</a:t>
            </a:r>
            <a:r>
              <a:rPr lang="en-US" sz="3000" dirty="0" smtClean="0">
                <a:solidFill>
                  <a:srgbClr val="0070C0"/>
                </a:solidFill>
              </a:rPr>
              <a:t> </a:t>
            </a:r>
            <a:r>
              <a:rPr lang="en-US" sz="3000" dirty="0" smtClean="0">
                <a:solidFill>
                  <a:srgbClr val="0070C0"/>
                </a:solidFill>
              </a:rPr>
              <a:t>– baseline and end of year</a:t>
            </a:r>
          </a:p>
          <a:p>
            <a:pPr marL="0" indent="0">
              <a:buNone/>
            </a:pPr>
            <a:r>
              <a:rPr lang="en-US" sz="3000" dirty="0" smtClean="0">
                <a:solidFill>
                  <a:srgbClr val="0070C0"/>
                </a:solidFill>
              </a:rPr>
              <a:t>Year 5 </a:t>
            </a:r>
            <a:r>
              <a:rPr lang="en-US" sz="3000" dirty="0" smtClean="0">
                <a:solidFill>
                  <a:srgbClr val="0070C0"/>
                </a:solidFill>
              </a:rPr>
              <a:t>– </a:t>
            </a:r>
            <a:r>
              <a:rPr lang="en-US" sz="3000" dirty="0">
                <a:solidFill>
                  <a:srgbClr val="0070C0"/>
                </a:solidFill>
              </a:rPr>
              <a:t>B</a:t>
            </a:r>
            <a:r>
              <a:rPr lang="en-US" sz="3000" dirty="0" smtClean="0">
                <a:solidFill>
                  <a:srgbClr val="0070C0"/>
                </a:solidFill>
              </a:rPr>
              <a:t>aseline </a:t>
            </a:r>
            <a:r>
              <a:rPr lang="en-US" sz="3000" dirty="0" smtClean="0">
                <a:solidFill>
                  <a:srgbClr val="0070C0"/>
                </a:solidFill>
              </a:rPr>
              <a:t>and end of year</a:t>
            </a:r>
          </a:p>
          <a:p>
            <a:pPr marL="0" indent="0">
              <a:buNone/>
            </a:pPr>
            <a:r>
              <a:rPr lang="en-US" sz="3000" dirty="0" smtClean="0">
                <a:solidFill>
                  <a:srgbClr val="0070C0"/>
                </a:solidFill>
              </a:rPr>
              <a:t>Year 6 – </a:t>
            </a:r>
            <a:r>
              <a:rPr lang="en-US" sz="3000" smtClean="0">
                <a:solidFill>
                  <a:srgbClr val="0070C0"/>
                </a:solidFill>
              </a:rPr>
              <a:t>Testbase </a:t>
            </a:r>
            <a:r>
              <a:rPr lang="en-US" sz="3000" dirty="0" smtClean="0">
                <a:solidFill>
                  <a:srgbClr val="0070C0"/>
                </a:solidFill>
              </a:rPr>
              <a:t>– baseline and end of year</a:t>
            </a:r>
          </a:p>
        </p:txBody>
      </p:sp>
      <p:sp>
        <p:nvSpPr>
          <p:cNvPr id="3" name="Rectangle 2"/>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Year Group Assessment Schedule </a:t>
            </a:r>
          </a:p>
        </p:txBody>
      </p:sp>
    </p:spTree>
    <p:extLst>
      <p:ext uri="{BB962C8B-B14F-4D97-AF65-F5344CB8AC3E}">
        <p14:creationId xmlns:p14="http://schemas.microsoft.com/office/powerpoint/2010/main" val="4228730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304799" y="1906726"/>
            <a:ext cx="8458201" cy="4113074"/>
          </a:xfrm>
          <a:prstGeom prst="rect">
            <a:avLst/>
          </a:prstGeom>
          <a:ln>
            <a:no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smtClean="0"/>
          </a:p>
          <a:p>
            <a:pPr marL="0" indent="0">
              <a:buNone/>
            </a:pPr>
            <a:r>
              <a:rPr lang="en-US" dirty="0" smtClean="0">
                <a:solidFill>
                  <a:srgbClr val="0070C0"/>
                </a:solidFill>
              </a:rPr>
              <a:t>Each National Curriculum level was divided into sub-levels:</a:t>
            </a:r>
          </a:p>
          <a:p>
            <a:pPr marL="0" indent="0">
              <a:buNone/>
            </a:pPr>
            <a:endParaRPr lang="en-US" dirty="0" smtClean="0">
              <a:solidFill>
                <a:srgbClr val="0070C0"/>
              </a:solidFill>
            </a:endParaRPr>
          </a:p>
          <a:p>
            <a:pPr marL="0" indent="0">
              <a:buNone/>
            </a:pPr>
            <a:r>
              <a:rPr lang="en-US" dirty="0" smtClean="0">
                <a:solidFill>
                  <a:srgbClr val="FF0000"/>
                </a:solidFill>
              </a:rPr>
              <a:t>C</a:t>
            </a:r>
            <a:r>
              <a:rPr lang="en-US" dirty="0" smtClean="0">
                <a:solidFill>
                  <a:srgbClr val="0070C0"/>
                </a:solidFill>
              </a:rPr>
              <a:t> means that a child is working at the lower end of the level</a:t>
            </a:r>
          </a:p>
          <a:p>
            <a:pPr marL="0" indent="0">
              <a:buNone/>
            </a:pPr>
            <a:r>
              <a:rPr lang="en-US" dirty="0" smtClean="0">
                <a:solidFill>
                  <a:srgbClr val="FF0000"/>
                </a:solidFill>
              </a:rPr>
              <a:t>B </a:t>
            </a:r>
            <a:r>
              <a:rPr lang="en-US" dirty="0" smtClean="0">
                <a:solidFill>
                  <a:srgbClr val="0070C0"/>
                </a:solidFill>
              </a:rPr>
              <a:t>means that he’s working comfortably at that level</a:t>
            </a:r>
          </a:p>
          <a:p>
            <a:pPr marL="0" indent="0">
              <a:buNone/>
            </a:pPr>
            <a:r>
              <a:rPr lang="en-US" dirty="0" smtClean="0">
                <a:solidFill>
                  <a:srgbClr val="FF0000"/>
                </a:solidFill>
              </a:rPr>
              <a:t>A</a:t>
            </a:r>
            <a:r>
              <a:rPr lang="en-US" dirty="0" smtClean="0">
                <a:solidFill>
                  <a:srgbClr val="0070C0"/>
                </a:solidFill>
              </a:rPr>
              <a:t> means that he’s working at the top end of the level</a:t>
            </a:r>
            <a:endParaRPr lang="en-US" dirty="0">
              <a:solidFill>
                <a:srgbClr val="0070C0"/>
              </a:solidFill>
            </a:endParaRPr>
          </a:p>
        </p:txBody>
      </p:sp>
      <p:sp>
        <p:nvSpPr>
          <p:cNvPr id="6" name="Rectangle 5"/>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National Curriculum Level should my child be at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2272280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799" y="152400"/>
            <a:ext cx="8610601" cy="2123658"/>
          </a:xfrm>
          <a:prstGeom prst="rect">
            <a:avLst/>
          </a:prstGeom>
          <a:noFill/>
        </p:spPr>
        <p:txBody>
          <a:bodyPr wrap="square" lIns="91440" tIns="45720" rIns="91440" bIns="45720">
            <a:spAutoFit/>
          </a:bodyPr>
          <a:lstStyle/>
          <a:p>
            <a:pPr algn="ctr"/>
            <a:r>
              <a:rPr lang="en-US"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National Curriculum Level should my child be at the end of the year ?</a:t>
            </a:r>
            <a:endParaRPr lang="en-US"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2" name="TextBox 1"/>
          <p:cNvSpPr txBox="1"/>
          <p:nvPr/>
        </p:nvSpPr>
        <p:spPr>
          <a:xfrm>
            <a:off x="304799" y="2209800"/>
            <a:ext cx="8610601" cy="1200329"/>
          </a:xfrm>
          <a:prstGeom prst="rect">
            <a:avLst/>
          </a:prstGeom>
          <a:noFill/>
        </p:spPr>
        <p:txBody>
          <a:bodyPr wrap="square" rtlCol="0">
            <a:spAutoFit/>
          </a:bodyPr>
          <a:lstStyle/>
          <a:p>
            <a:r>
              <a:rPr lang="en-US" b="0" i="0" dirty="0" smtClean="0">
                <a:solidFill>
                  <a:srgbClr val="404040"/>
                </a:solidFill>
                <a:effectLst/>
                <a:latin typeface="Arial"/>
              </a:rPr>
              <a:t>As a guide, here’s what national curriculum level the Government suggested a child should achieve by the end of each school year:</a:t>
            </a:r>
          </a:p>
          <a:p>
            <a:endParaRPr lang="en-US" dirty="0">
              <a:solidFill>
                <a:srgbClr val="404040"/>
              </a:solidFill>
              <a:latin typeface="Arial"/>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30344272"/>
              </p:ext>
            </p:extLst>
          </p:nvPr>
        </p:nvGraphicFramePr>
        <p:xfrm>
          <a:off x="1562099" y="3048000"/>
          <a:ext cx="6096000" cy="3276602"/>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468086">
                <a:tc>
                  <a:txBody>
                    <a:bodyPr/>
                    <a:lstStyle/>
                    <a:p>
                      <a:pPr algn="ctr"/>
                      <a:r>
                        <a:rPr lang="en-US" dirty="0">
                          <a:effectLst/>
                        </a:rPr>
                        <a:t>Year </a:t>
                      </a:r>
                    </a:p>
                  </a:txBody>
                  <a:tcPr marL="19050" marR="19050" marT="19050" marB="19050" anchor="ctr"/>
                </a:tc>
                <a:tc>
                  <a:txBody>
                    <a:bodyPr/>
                    <a:lstStyle/>
                    <a:p>
                      <a:pPr algn="ctr"/>
                      <a:r>
                        <a:rPr lang="en-US" dirty="0" smtClean="0">
                          <a:effectLst/>
                        </a:rPr>
                        <a:t>Level</a:t>
                      </a:r>
                      <a:endParaRPr lang="en-US" dirty="0">
                        <a:effectLst/>
                      </a:endParaRPr>
                    </a:p>
                  </a:txBody>
                  <a:tcPr marL="19050" marR="19050" marT="19050" marB="19050" anchor="ctr"/>
                </a:tc>
                <a:extLst>
                  <a:ext uri="{0D108BD9-81ED-4DB2-BD59-A6C34878D82A}">
                    <a16:rowId xmlns:a16="http://schemas.microsoft.com/office/drawing/2014/main" val="10000"/>
                  </a:ext>
                </a:extLst>
              </a:tr>
              <a:tr h="468086">
                <a:tc>
                  <a:txBody>
                    <a:bodyPr/>
                    <a:lstStyle/>
                    <a:p>
                      <a:r>
                        <a:rPr lang="en-US" dirty="0">
                          <a:effectLst/>
                        </a:rPr>
                        <a:t>Year 1</a:t>
                      </a:r>
                    </a:p>
                  </a:txBody>
                  <a:tcPr marL="19050" marR="19050" marT="19050" marB="19050" anchor="ctr"/>
                </a:tc>
                <a:tc>
                  <a:txBody>
                    <a:bodyPr/>
                    <a:lstStyle/>
                    <a:p>
                      <a:r>
                        <a:rPr lang="en-US" dirty="0">
                          <a:effectLst/>
                        </a:rPr>
                        <a:t>Level </a:t>
                      </a:r>
                      <a:r>
                        <a:rPr lang="en-US" dirty="0" smtClean="0">
                          <a:effectLst/>
                        </a:rPr>
                        <a:t>1a</a:t>
                      </a:r>
                      <a:endParaRPr lang="en-US" dirty="0">
                        <a:effectLst/>
                      </a:endParaRPr>
                    </a:p>
                  </a:txBody>
                  <a:tcPr marL="19050" marR="19050" marT="19050" marB="19050" anchor="ctr"/>
                </a:tc>
                <a:extLst>
                  <a:ext uri="{0D108BD9-81ED-4DB2-BD59-A6C34878D82A}">
                    <a16:rowId xmlns:a16="http://schemas.microsoft.com/office/drawing/2014/main" val="10001"/>
                  </a:ext>
                </a:extLst>
              </a:tr>
              <a:tr h="468086">
                <a:tc>
                  <a:txBody>
                    <a:bodyPr/>
                    <a:lstStyle/>
                    <a:p>
                      <a:r>
                        <a:rPr lang="en-US">
                          <a:effectLst/>
                        </a:rPr>
                        <a:t>Year 2</a:t>
                      </a:r>
                    </a:p>
                  </a:txBody>
                  <a:tcPr marL="19050" marR="19050" marT="19050" marB="19050" anchor="ctr"/>
                </a:tc>
                <a:tc>
                  <a:txBody>
                    <a:bodyPr/>
                    <a:lstStyle/>
                    <a:p>
                      <a:r>
                        <a:rPr lang="en-US" dirty="0">
                          <a:effectLst/>
                        </a:rPr>
                        <a:t>Level </a:t>
                      </a:r>
                      <a:r>
                        <a:rPr lang="en-US" dirty="0" smtClean="0">
                          <a:effectLst/>
                        </a:rPr>
                        <a:t>2b</a:t>
                      </a:r>
                      <a:endParaRPr lang="en-US" dirty="0">
                        <a:effectLst/>
                      </a:endParaRPr>
                    </a:p>
                  </a:txBody>
                  <a:tcPr marL="19050" marR="19050" marT="19050" marB="19050" anchor="ctr"/>
                </a:tc>
                <a:extLst>
                  <a:ext uri="{0D108BD9-81ED-4DB2-BD59-A6C34878D82A}">
                    <a16:rowId xmlns:a16="http://schemas.microsoft.com/office/drawing/2014/main" val="10002"/>
                  </a:ext>
                </a:extLst>
              </a:tr>
              <a:tr h="468086">
                <a:tc>
                  <a:txBody>
                    <a:bodyPr/>
                    <a:lstStyle/>
                    <a:p>
                      <a:r>
                        <a:rPr lang="en-US">
                          <a:effectLst/>
                        </a:rPr>
                        <a:t>Year 3</a:t>
                      </a:r>
                    </a:p>
                  </a:txBody>
                  <a:tcPr marL="19050" marR="19050" marT="19050" marB="19050" anchor="ctr"/>
                </a:tc>
                <a:tc>
                  <a:txBody>
                    <a:bodyPr/>
                    <a:lstStyle/>
                    <a:p>
                      <a:r>
                        <a:rPr lang="en-US" dirty="0">
                          <a:effectLst/>
                        </a:rPr>
                        <a:t>Level </a:t>
                      </a:r>
                      <a:r>
                        <a:rPr lang="en-US" dirty="0" smtClean="0">
                          <a:effectLst/>
                        </a:rPr>
                        <a:t>2a</a:t>
                      </a:r>
                      <a:endParaRPr lang="en-US" dirty="0">
                        <a:effectLst/>
                      </a:endParaRPr>
                    </a:p>
                  </a:txBody>
                  <a:tcPr marL="19050" marR="19050" marT="19050" marB="19050" anchor="ctr"/>
                </a:tc>
                <a:extLst>
                  <a:ext uri="{0D108BD9-81ED-4DB2-BD59-A6C34878D82A}">
                    <a16:rowId xmlns:a16="http://schemas.microsoft.com/office/drawing/2014/main" val="10003"/>
                  </a:ext>
                </a:extLst>
              </a:tr>
              <a:tr h="468086">
                <a:tc>
                  <a:txBody>
                    <a:bodyPr/>
                    <a:lstStyle/>
                    <a:p>
                      <a:r>
                        <a:rPr lang="en-US" dirty="0">
                          <a:effectLst/>
                        </a:rPr>
                        <a:t>Year 4</a:t>
                      </a:r>
                    </a:p>
                  </a:txBody>
                  <a:tcPr marL="19050" marR="19050" marT="19050" marB="19050" anchor="ctr"/>
                </a:tc>
                <a:tc>
                  <a:txBody>
                    <a:bodyPr/>
                    <a:lstStyle/>
                    <a:p>
                      <a:r>
                        <a:rPr lang="en-US" dirty="0">
                          <a:effectLst/>
                        </a:rPr>
                        <a:t>Level </a:t>
                      </a:r>
                      <a:r>
                        <a:rPr lang="en-US" dirty="0" smtClean="0">
                          <a:effectLst/>
                        </a:rPr>
                        <a:t>3b</a:t>
                      </a:r>
                      <a:endParaRPr lang="en-US" dirty="0">
                        <a:effectLst/>
                      </a:endParaRPr>
                    </a:p>
                  </a:txBody>
                  <a:tcPr marL="19050" marR="19050" marT="19050" marB="19050" anchor="ctr"/>
                </a:tc>
                <a:extLst>
                  <a:ext uri="{0D108BD9-81ED-4DB2-BD59-A6C34878D82A}">
                    <a16:rowId xmlns:a16="http://schemas.microsoft.com/office/drawing/2014/main" val="10004"/>
                  </a:ext>
                </a:extLst>
              </a:tr>
              <a:tr h="468086">
                <a:tc>
                  <a:txBody>
                    <a:bodyPr/>
                    <a:lstStyle/>
                    <a:p>
                      <a:r>
                        <a:rPr lang="en-US">
                          <a:effectLst/>
                        </a:rPr>
                        <a:t>Year 5</a:t>
                      </a:r>
                    </a:p>
                  </a:txBody>
                  <a:tcPr marL="19050" marR="19050" marT="19050" marB="19050" anchor="ctr"/>
                </a:tc>
                <a:tc>
                  <a:txBody>
                    <a:bodyPr/>
                    <a:lstStyle/>
                    <a:p>
                      <a:r>
                        <a:rPr lang="en-US" dirty="0">
                          <a:effectLst/>
                        </a:rPr>
                        <a:t>Level </a:t>
                      </a:r>
                      <a:r>
                        <a:rPr lang="en-US" dirty="0" smtClean="0">
                          <a:effectLst/>
                        </a:rPr>
                        <a:t>3a</a:t>
                      </a:r>
                      <a:endParaRPr lang="en-US" dirty="0">
                        <a:effectLst/>
                      </a:endParaRPr>
                    </a:p>
                  </a:txBody>
                  <a:tcPr marL="19050" marR="19050" marT="19050" marB="19050" anchor="ctr"/>
                </a:tc>
                <a:extLst>
                  <a:ext uri="{0D108BD9-81ED-4DB2-BD59-A6C34878D82A}">
                    <a16:rowId xmlns:a16="http://schemas.microsoft.com/office/drawing/2014/main" val="10005"/>
                  </a:ext>
                </a:extLst>
              </a:tr>
              <a:tr h="468086">
                <a:tc>
                  <a:txBody>
                    <a:bodyPr/>
                    <a:lstStyle/>
                    <a:p>
                      <a:r>
                        <a:rPr lang="en-US" dirty="0">
                          <a:effectLst/>
                        </a:rPr>
                        <a:t>Year 6</a:t>
                      </a:r>
                    </a:p>
                  </a:txBody>
                  <a:tcPr marL="19050" marR="19050" marT="19050" marB="19050" anchor="ctr"/>
                </a:tc>
                <a:tc>
                  <a:txBody>
                    <a:bodyPr/>
                    <a:lstStyle/>
                    <a:p>
                      <a:r>
                        <a:rPr lang="en-US" dirty="0">
                          <a:effectLst/>
                        </a:rPr>
                        <a:t>Level </a:t>
                      </a:r>
                      <a:r>
                        <a:rPr lang="en-US" dirty="0" smtClean="0">
                          <a:effectLst/>
                        </a:rPr>
                        <a:t>4b</a:t>
                      </a:r>
                      <a:endParaRPr lang="en-US" dirty="0">
                        <a:effectLst/>
                      </a:endParaRPr>
                    </a:p>
                  </a:txBody>
                  <a:tcPr marL="19050" marR="19050" marT="19050" marB="1905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40134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304799" y="1906726"/>
            <a:ext cx="8458201" cy="4113074"/>
          </a:xfrm>
          <a:prstGeom prst="rect">
            <a:avLst/>
          </a:prstGeom>
          <a:ln>
            <a:no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smtClean="0"/>
          </a:p>
        </p:txBody>
      </p:sp>
      <p:sp>
        <p:nvSpPr>
          <p:cNvPr id="3" name="Rectangle 2"/>
          <p:cNvSpPr/>
          <p:nvPr/>
        </p:nvSpPr>
        <p:spPr>
          <a:xfrm>
            <a:off x="304799" y="152400"/>
            <a:ext cx="8610601" cy="1754326"/>
          </a:xfrm>
          <a:prstGeom prst="rect">
            <a:avLst/>
          </a:prstGeom>
          <a:noFill/>
        </p:spPr>
        <p:txBody>
          <a:bodyPr wrap="squar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rPr>
              <a:t>What National Curriculum Level should my child be at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lumMod val="75000"/>
                </a:schemeClr>
              </a:solidFill>
              <a:effectLst>
                <a:outerShdw blurRad="41275" dist="12700" dir="12000000" algn="tl" rotWithShape="0">
                  <a:srgbClr val="000000">
                    <a:alpha val="40000"/>
                  </a:srgbClr>
                </a:outerShdw>
              </a:effectLst>
            </a:endParaRPr>
          </a:p>
        </p:txBody>
      </p:sp>
      <p:sp>
        <p:nvSpPr>
          <p:cNvPr id="5" name="Subtitle 2"/>
          <p:cNvSpPr txBox="1">
            <a:spLocks/>
          </p:cNvSpPr>
          <p:nvPr/>
        </p:nvSpPr>
        <p:spPr>
          <a:xfrm>
            <a:off x="457199" y="2059126"/>
            <a:ext cx="8458201" cy="4113074"/>
          </a:xfrm>
          <a:prstGeom prst="rect">
            <a:avLst/>
          </a:prstGeom>
          <a:ln>
            <a:no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smtClean="0"/>
          </a:p>
        </p:txBody>
      </p:sp>
      <p:sp>
        <p:nvSpPr>
          <p:cNvPr id="6" name="Rectangle 5"/>
          <p:cNvSpPr/>
          <p:nvPr/>
        </p:nvSpPr>
        <p:spPr>
          <a:xfrm>
            <a:off x="304799" y="2059126"/>
            <a:ext cx="8458201" cy="3970318"/>
          </a:xfrm>
          <a:prstGeom prst="rect">
            <a:avLst/>
          </a:prstGeom>
        </p:spPr>
        <p:txBody>
          <a:bodyPr wrap="square">
            <a:spAutoFit/>
          </a:bodyPr>
          <a:lstStyle/>
          <a:p>
            <a:r>
              <a:rPr lang="en-US" sz="3600" dirty="0" smtClean="0">
                <a:solidFill>
                  <a:srgbClr val="0070C0"/>
                </a:solidFill>
              </a:rPr>
              <a:t>By the end of Year 6, approximately 75 % of children will achieve a Level 4; the top 10 per cent will achieve a Level 5, and the ‘exceptional’ top one per cent, a Level 6. Children who achieve a Level 4 are expected to go on to pass five or more GCSEs at grade A*-C.</a:t>
            </a:r>
          </a:p>
        </p:txBody>
      </p:sp>
    </p:spTree>
    <p:extLst>
      <p:ext uri="{BB962C8B-B14F-4D97-AF65-F5344CB8AC3E}">
        <p14:creationId xmlns:p14="http://schemas.microsoft.com/office/powerpoint/2010/main" val="4051518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4350</TotalTime>
  <Words>1944</Words>
  <Application>Microsoft Office PowerPoint</Application>
  <PresentationFormat>On-screen Show (4:3)</PresentationFormat>
  <Paragraphs>182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MS Mincho</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Gemma Holden</dc:creator>
  <cp:lastModifiedBy>Charmaine Bakker</cp:lastModifiedBy>
  <cp:revision>21</cp:revision>
  <cp:lastPrinted>2016-10-14T07:12:41Z</cp:lastPrinted>
  <dcterms:created xsi:type="dcterms:W3CDTF">2016-10-13T07:51:51Z</dcterms:created>
  <dcterms:modified xsi:type="dcterms:W3CDTF">2017-09-26T07:03:03Z</dcterms:modified>
</cp:coreProperties>
</file>